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ppt/tags/tag31.xml" ContentType="application/vnd.openxmlformats-officedocument.presentationml.tags+xml"/>
  <Override PartName="/ppt/notesSlides/notesSlide31.xml" ContentType="application/vnd.openxmlformats-officedocument.presentationml.notesSlide+xml"/>
  <Override PartName="/ppt/tags/tag32.xml" ContentType="application/vnd.openxmlformats-officedocument.presentationml.tags+xml"/>
  <Override PartName="/ppt/notesSlides/notesSlide32.xml" ContentType="application/vnd.openxmlformats-officedocument.presentationml.notesSlide+xml"/>
  <Override PartName="/ppt/tags/tag33.xml" ContentType="application/vnd.openxmlformats-officedocument.presentationml.tags+xml"/>
  <Override PartName="/ppt/notesSlides/notesSlide33.xml" ContentType="application/vnd.openxmlformats-officedocument.presentationml.notesSlide+xml"/>
  <Override PartName="/ppt/tags/tag34.xml" ContentType="application/vnd.openxmlformats-officedocument.presentationml.tags+xml"/>
  <Override PartName="/ppt/notesSlides/notesSlide34.xml" ContentType="application/vnd.openxmlformats-officedocument.presentationml.notesSlide+xml"/>
  <Override PartName="/ppt/tags/tag35.xml" ContentType="application/vnd.openxmlformats-officedocument.presentationml.tags+xml"/>
  <Override PartName="/ppt/notesSlides/notesSlide35.xml" ContentType="application/vnd.openxmlformats-officedocument.presentationml.notesSlide+xml"/>
  <Override PartName="/ppt/tags/tag36.xml" ContentType="application/vnd.openxmlformats-officedocument.presentationml.tags+xml"/>
  <Override PartName="/ppt/notesSlides/notesSlide36.xml" ContentType="application/vnd.openxmlformats-officedocument.presentationml.notesSlide+xml"/>
  <Override PartName="/ppt/tags/tag37.xml" ContentType="application/vnd.openxmlformats-officedocument.presentationml.tags+xml"/>
  <Override PartName="/ppt/notesSlides/notesSlide37.xml" ContentType="application/vnd.openxmlformats-officedocument.presentationml.notesSlide+xml"/>
  <Override PartName="/ppt/tags/tag38.xml" ContentType="application/vnd.openxmlformats-officedocument.presentationml.tags+xml"/>
  <Override PartName="/ppt/notesSlides/notesSlide38.xml" ContentType="application/vnd.openxmlformats-officedocument.presentationml.notesSlide+xml"/>
  <Override PartName="/ppt/tags/tag39.xml" ContentType="application/vnd.openxmlformats-officedocument.presentationml.tags+xml"/>
  <Override PartName="/ppt/notesSlides/notesSlide39.xml" ContentType="application/vnd.openxmlformats-officedocument.presentationml.notesSlide+xml"/>
  <Override PartName="/ppt/tags/tag40.xml" ContentType="application/vnd.openxmlformats-officedocument.presentationml.tags+xml"/>
  <Override PartName="/ppt/notesSlides/notesSlide40.xml" ContentType="application/vnd.openxmlformats-officedocument.presentationml.notesSlide+xml"/>
  <Override PartName="/ppt/tags/tag41.xml" ContentType="application/vnd.openxmlformats-officedocument.presentationml.tags+xml"/>
  <Override PartName="/ppt/notesSlides/notesSlide41.xml" ContentType="application/vnd.openxmlformats-officedocument.presentationml.notesSlide+xml"/>
  <Override PartName="/ppt/tags/tag42.xml" ContentType="application/vnd.openxmlformats-officedocument.presentationml.tags+xml"/>
  <Override PartName="/ppt/notesSlides/notesSlide42.xml" ContentType="application/vnd.openxmlformats-officedocument.presentationml.notesSlide+xml"/>
  <Override PartName="/ppt/tags/tag43.xml" ContentType="application/vnd.openxmlformats-officedocument.presentationml.tags+xml"/>
  <Override PartName="/ppt/notesSlides/notesSlide43.xml" ContentType="application/vnd.openxmlformats-officedocument.presentationml.notesSlide+xml"/>
  <Override PartName="/ppt/tags/tag44.xml" ContentType="application/vnd.openxmlformats-officedocument.presentationml.tags+xml"/>
  <Override PartName="/ppt/notesSlides/notesSlide44.xml" ContentType="application/vnd.openxmlformats-officedocument.presentationml.notesSlide+xml"/>
  <Override PartName="/ppt/tags/tag45.xml" ContentType="application/vnd.openxmlformats-officedocument.presentationml.tags+xml"/>
  <Override PartName="/ppt/notesSlides/notesSlide45.xml" ContentType="application/vnd.openxmlformats-officedocument.presentationml.notesSlide+xml"/>
  <Override PartName="/ppt/tags/tag46.xml" ContentType="application/vnd.openxmlformats-officedocument.presentationml.tags+xml"/>
  <Override PartName="/ppt/notesSlides/notesSlide46.xml" ContentType="application/vnd.openxmlformats-officedocument.presentationml.notesSlide+xml"/>
  <Override PartName="/ppt/tags/tag47.xml" ContentType="application/vnd.openxmlformats-officedocument.presentationml.tags+xml"/>
  <Override PartName="/ppt/notesSlides/notesSlide47.xml" ContentType="application/vnd.openxmlformats-officedocument.presentationml.notesSlide+xml"/>
  <Override PartName="/ppt/tags/tag48.xml" ContentType="application/vnd.openxmlformats-officedocument.presentationml.tags+xml"/>
  <Override PartName="/ppt/notesSlides/notesSlide48.xml" ContentType="application/vnd.openxmlformats-officedocument.presentationml.notesSlide+xml"/>
  <Override PartName="/ppt/tags/tag49.xml" ContentType="application/vnd.openxmlformats-officedocument.presentationml.tags+xml"/>
  <Override PartName="/ppt/notesSlides/notesSlide49.xml" ContentType="application/vnd.openxmlformats-officedocument.presentationml.notesSlide+xml"/>
  <Override PartName="/ppt/tags/tag50.xml" ContentType="application/vnd.openxmlformats-officedocument.presentationml.tags+xml"/>
  <Override PartName="/ppt/notesSlides/notesSlide50.xml" ContentType="application/vnd.openxmlformats-officedocument.presentationml.notesSlide+xml"/>
  <Override PartName="/ppt/tags/tag51.xml" ContentType="application/vnd.openxmlformats-officedocument.presentationml.tags+xml"/>
  <Override PartName="/ppt/notesSlides/notesSlide51.xml" ContentType="application/vnd.openxmlformats-officedocument.presentationml.notesSlide+xml"/>
  <Override PartName="/ppt/tags/tag52.xml" ContentType="application/vnd.openxmlformats-officedocument.presentationml.tags+xml"/>
  <Override PartName="/ppt/notesSlides/notesSlide52.xml" ContentType="application/vnd.openxmlformats-officedocument.presentationml.notesSlide+xml"/>
  <Override PartName="/ppt/tags/tag53.xml" ContentType="application/vnd.openxmlformats-officedocument.presentationml.tags+xml"/>
  <Override PartName="/ppt/notesSlides/notesSlide53.xml" ContentType="application/vnd.openxmlformats-officedocument.presentationml.notesSlide+xml"/>
  <Override PartName="/ppt/tags/tag54.xml" ContentType="application/vnd.openxmlformats-officedocument.presentationml.tags+xml"/>
  <Override PartName="/ppt/notesSlides/notesSlide54.xml" ContentType="application/vnd.openxmlformats-officedocument.presentationml.notesSlide+xml"/>
  <Override PartName="/ppt/tags/tag55.xml" ContentType="application/vnd.openxmlformats-officedocument.presentationml.tags+xml"/>
  <Override PartName="/ppt/notesSlides/notesSlide55.xml" ContentType="application/vnd.openxmlformats-officedocument.presentationml.notesSlide+xml"/>
  <Override PartName="/ppt/tags/tag56.xml" ContentType="application/vnd.openxmlformats-officedocument.presentationml.tags+xml"/>
  <Override PartName="/ppt/notesSlides/notesSlide56.xml" ContentType="application/vnd.openxmlformats-officedocument.presentationml.notesSlide+xml"/>
  <Override PartName="/ppt/tags/tag57.xml" ContentType="application/vnd.openxmlformats-officedocument.presentationml.tags+xml"/>
  <Override PartName="/ppt/notesSlides/notesSlide57.xml" ContentType="application/vnd.openxmlformats-officedocument.presentationml.notesSlide+xml"/>
  <Override PartName="/ppt/tags/tag58.xml" ContentType="application/vnd.openxmlformats-officedocument.presentationml.tags+xml"/>
  <Override PartName="/ppt/notesSlides/notesSlide58.xml" ContentType="application/vnd.openxmlformats-officedocument.presentationml.notesSlide+xml"/>
  <Override PartName="/ppt/tags/tag59.xml" ContentType="application/vnd.openxmlformats-officedocument.presentationml.tags+xml"/>
  <Override PartName="/ppt/notesSlides/notesSlide59.xml" ContentType="application/vnd.openxmlformats-officedocument.presentationml.notesSlide+xml"/>
  <Override PartName="/ppt/tags/tag60.xml" ContentType="application/vnd.openxmlformats-officedocument.presentationml.tags+xml"/>
  <Override PartName="/ppt/notesSlides/notesSlide60.xml" ContentType="application/vnd.openxmlformats-officedocument.presentationml.notesSlide+xml"/>
  <Override PartName="/ppt/tags/tag61.xml" ContentType="application/vnd.openxmlformats-officedocument.presentationml.tags+xml"/>
  <Override PartName="/ppt/notesSlides/notesSlide61.xml" ContentType="application/vnd.openxmlformats-officedocument.presentationml.notesSlide+xml"/>
  <Override PartName="/ppt/tags/tag62.xml" ContentType="application/vnd.openxmlformats-officedocument.presentationml.tags+xml"/>
  <Override PartName="/ppt/notesSlides/notesSlide62.xml" ContentType="application/vnd.openxmlformats-officedocument.presentationml.notesSlide+xml"/>
  <Override PartName="/ppt/tags/tag63.xml" ContentType="application/vnd.openxmlformats-officedocument.presentationml.tags+xml"/>
  <Override PartName="/ppt/notesSlides/notesSlide63.xml" ContentType="application/vnd.openxmlformats-officedocument.presentationml.notesSlide+xml"/>
  <Override PartName="/ppt/tags/tag64.xml" ContentType="application/vnd.openxmlformats-officedocument.presentationml.tags+xml"/>
  <Override PartName="/ppt/notesSlides/notesSlide64.xml" ContentType="application/vnd.openxmlformats-officedocument.presentationml.notesSlide+xml"/>
  <Override PartName="/ppt/tags/tag65.xml" ContentType="application/vnd.openxmlformats-officedocument.presentationml.tags+xml"/>
  <Override PartName="/ppt/notesSlides/notesSlide65.xml" ContentType="application/vnd.openxmlformats-officedocument.presentationml.notesSlide+xml"/>
  <Override PartName="/ppt/tags/tag66.xml" ContentType="application/vnd.openxmlformats-officedocument.presentationml.tags+xml"/>
  <Override PartName="/ppt/notesSlides/notesSlide66.xml" ContentType="application/vnd.openxmlformats-officedocument.presentationml.notesSlide+xml"/>
  <Override PartName="/ppt/tags/tag67.xml" ContentType="application/vnd.openxmlformats-officedocument.presentationml.tags+xml"/>
  <Override PartName="/ppt/notesSlides/notesSlide67.xml" ContentType="application/vnd.openxmlformats-officedocument.presentationml.notesSlide+xml"/>
  <Override PartName="/ppt/tags/tag68.xml" ContentType="application/vnd.openxmlformats-officedocument.presentationml.tags+xml"/>
  <Override PartName="/ppt/notesSlides/notesSlide68.xml" ContentType="application/vnd.openxmlformats-officedocument.presentationml.notesSlide+xml"/>
  <Override PartName="/ppt/tags/tag69.xml" ContentType="application/vnd.openxmlformats-officedocument.presentationml.tags+xml"/>
  <Override PartName="/ppt/notesSlides/notesSlide69.xml" ContentType="application/vnd.openxmlformats-officedocument.presentationml.notesSlide+xml"/>
  <Override PartName="/ppt/tags/tag70.xml" ContentType="application/vnd.openxmlformats-officedocument.presentationml.tags+xml"/>
  <Override PartName="/ppt/notesSlides/notesSlide70.xml" ContentType="application/vnd.openxmlformats-officedocument.presentationml.notesSlide+xml"/>
  <Override PartName="/ppt/tags/tag71.xml" ContentType="application/vnd.openxmlformats-officedocument.presentationml.tags+xml"/>
  <Override PartName="/ppt/notesSlides/notesSlide71.xml" ContentType="application/vnd.openxmlformats-officedocument.presentationml.notesSlide+xml"/>
  <Override PartName="/ppt/tags/tag72.xml" ContentType="application/vnd.openxmlformats-officedocument.presentationml.tags+xml"/>
  <Override PartName="/ppt/notesSlides/notesSlide72.xml" ContentType="application/vnd.openxmlformats-officedocument.presentationml.notesSlide+xml"/>
  <Override PartName="/ppt/tags/tag73.xml" ContentType="application/vnd.openxmlformats-officedocument.presentationml.tags+xml"/>
  <Override PartName="/ppt/notesSlides/notesSlide73.xml" ContentType="application/vnd.openxmlformats-officedocument.presentationml.notesSlide+xml"/>
  <Override PartName="/ppt/tags/tag7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5"/>
  </p:notesMasterIdLst>
  <p:handoutMasterIdLst>
    <p:handoutMasterId r:id="rId76"/>
  </p:handoutMasterIdLst>
  <p:sldIdLst>
    <p:sldId id="1088" r:id="rId2"/>
    <p:sldId id="1030" r:id="rId3"/>
    <p:sldId id="1104" r:id="rId4"/>
    <p:sldId id="998" r:id="rId5"/>
    <p:sldId id="1131" r:id="rId6"/>
    <p:sldId id="1132" r:id="rId7"/>
    <p:sldId id="1133" r:id="rId8"/>
    <p:sldId id="1134" r:id="rId9"/>
    <p:sldId id="1135" r:id="rId10"/>
    <p:sldId id="1136" r:id="rId11"/>
    <p:sldId id="1137" r:id="rId12"/>
    <p:sldId id="1138" r:id="rId13"/>
    <p:sldId id="1139" r:id="rId14"/>
    <p:sldId id="1140" r:id="rId15"/>
    <p:sldId id="1141" r:id="rId16"/>
    <p:sldId id="1142" r:id="rId17"/>
    <p:sldId id="1143" r:id="rId18"/>
    <p:sldId id="1144" r:id="rId19"/>
    <p:sldId id="988" r:id="rId20"/>
    <p:sldId id="1090" r:id="rId21"/>
    <p:sldId id="1106" r:id="rId22"/>
    <p:sldId id="1105" r:id="rId23"/>
    <p:sldId id="1107" r:id="rId24"/>
    <p:sldId id="1091" r:id="rId25"/>
    <p:sldId id="1093" r:id="rId26"/>
    <p:sldId id="1111" r:id="rId27"/>
    <p:sldId id="1097" r:id="rId28"/>
    <p:sldId id="1108" r:id="rId29"/>
    <p:sldId id="1109" r:id="rId30"/>
    <p:sldId id="1110" r:id="rId31"/>
    <p:sldId id="1098" r:id="rId32"/>
    <p:sldId id="1099" r:id="rId33"/>
    <p:sldId id="1113" r:id="rId34"/>
    <p:sldId id="1115" r:id="rId35"/>
    <p:sldId id="1116" r:id="rId36"/>
    <p:sldId id="1112" r:id="rId37"/>
    <p:sldId id="1119" r:id="rId38"/>
    <p:sldId id="1120" r:id="rId39"/>
    <p:sldId id="1118" r:id="rId40"/>
    <p:sldId id="1094" r:id="rId41"/>
    <p:sldId id="1155" r:id="rId42"/>
    <p:sldId id="1156" r:id="rId43"/>
    <p:sldId id="1157" r:id="rId44"/>
    <p:sldId id="1158" r:id="rId45"/>
    <p:sldId id="1159" r:id="rId46"/>
    <p:sldId id="1160" r:id="rId47"/>
    <p:sldId id="1161" r:id="rId48"/>
    <p:sldId id="1162" r:id="rId49"/>
    <p:sldId id="1163" r:id="rId50"/>
    <p:sldId id="1164" r:id="rId51"/>
    <p:sldId id="1165" r:id="rId52"/>
    <p:sldId id="1166" r:id="rId53"/>
    <p:sldId id="1167" r:id="rId54"/>
    <p:sldId id="1168" r:id="rId55"/>
    <p:sldId id="1095" r:id="rId56"/>
    <p:sldId id="1123" r:id="rId57"/>
    <p:sldId id="1148" r:id="rId58"/>
    <p:sldId id="1146" r:id="rId59"/>
    <p:sldId id="1149" r:id="rId60"/>
    <p:sldId id="1128" r:id="rId61"/>
    <p:sldId id="1124" r:id="rId62"/>
    <p:sldId id="1150" r:id="rId63"/>
    <p:sldId id="1102" r:id="rId64"/>
    <p:sldId id="1153" r:id="rId65"/>
    <p:sldId id="1154" r:id="rId66"/>
    <p:sldId id="1121" r:id="rId67"/>
    <p:sldId id="1151" r:id="rId68"/>
    <p:sldId id="1147" r:id="rId69"/>
    <p:sldId id="1152" r:id="rId70"/>
    <p:sldId id="1096" r:id="rId71"/>
    <p:sldId id="1130" r:id="rId72"/>
    <p:sldId id="1122" r:id="rId73"/>
    <p:sldId id="1101" r:id="rId74"/>
  </p:sldIdLst>
  <p:sldSz cx="9144000" cy="6858000" type="screen4x3"/>
  <p:notesSz cx="7315200" cy="9601200"/>
  <p:embeddedFontLst>
    <p:embeddedFont>
      <p:font typeface="Calibri" panose="020F0502020204030204" pitchFamily="34" charset="0"/>
      <p:regular r:id="rId77"/>
      <p:bold r:id="rId78"/>
      <p:italic r:id="rId79"/>
      <p:boldItalic r:id="rId80"/>
    </p:embeddedFont>
    <p:embeddedFont>
      <p:font typeface="Roboto" panose="02000000000000000000" pitchFamily="2" charset="0"/>
      <p:regular r:id="rId81"/>
      <p:bold r:id="rId82"/>
      <p:italic r:id="rId83"/>
      <p:boldItalic r:id="rId8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CE1"/>
    <a:srgbClr val="C0504D"/>
    <a:srgbClr val="D11034"/>
    <a:srgbClr val="5F6A72"/>
    <a:srgbClr val="782C2C"/>
    <a:srgbClr val="993939"/>
    <a:srgbClr val="AD2323"/>
    <a:srgbClr val="C83232"/>
    <a:srgbClr val="9F3B3B"/>
    <a:srgbClr val="AE1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99" autoAdjust="0"/>
    <p:restoredTop sz="84255" autoAdjust="0"/>
  </p:normalViewPr>
  <p:slideViewPr>
    <p:cSldViewPr>
      <p:cViewPr varScale="1">
        <p:scale>
          <a:sx n="99" d="100"/>
          <a:sy n="99" d="100"/>
        </p:scale>
        <p:origin x="2508" y="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handoutMaster" Target="handoutMasters/handoutMaster1.xml"/><Relationship Id="rId84"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3.fntdata"/><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6.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4.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7.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rtlCol="0"/>
          <a:lstStyle>
            <a:lvl1pPr algn="r">
              <a:defRPr sz="1300"/>
            </a:lvl1pPr>
          </a:lstStyle>
          <a:p>
            <a:fld id="{51A969EA-8566-418D-AC96-BC5F6E9FAB6C}" type="datetimeFigureOut">
              <a:rPr lang="en-US" smtClean="0"/>
              <a:t>1/30/2016</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33B07B4B-74D8-4C42-A719-1F93879497F8}" type="datetimeFigureOut">
              <a:rPr lang="en-US" smtClean="0"/>
              <a:t>1/30/2016</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32.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37.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4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43.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44.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ags" Target="../tags/tag46.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ags" Target="../tags/tag48.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49.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52.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notesMaster" Target="../notesMasters/notesMaster1.xml"/><Relationship Id="rId1" Type="http://schemas.openxmlformats.org/officeDocument/2006/relationships/tags" Target="../tags/tag54.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56.xml"/></Relationships>
</file>

<file path=ppt/notesSlides/_rels/notesSlide56.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57.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58.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59.xml"/></Relationships>
</file>

<file path=ppt/notesSlides/_rels/notesSlide59.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60.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61.xml"/></Relationships>
</file>

<file path=ppt/notesSlides/_rels/notesSlide61.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notesMaster" Target="../notesMasters/notesMaster1.xml"/><Relationship Id="rId1" Type="http://schemas.openxmlformats.org/officeDocument/2006/relationships/tags" Target="../tags/tag62.xml"/></Relationships>
</file>

<file path=ppt/notesSlides/_rels/notesSlide62.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63.xml"/></Relationships>
</file>

<file path=ppt/notesSlides/_rels/notesSlide63.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tags" Target="../tags/tag64.xml"/></Relationships>
</file>

<file path=ppt/notesSlides/_rels/notesSlide64.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65.xml"/></Relationships>
</file>

<file path=ppt/notesSlides/_rels/notesSlide65.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66.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ags" Target="../tags/tag67.xml"/></Relationships>
</file>

<file path=ppt/notesSlides/_rels/notesSlide67.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68.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ags" Target="../tags/tag69.xml"/></Relationships>
</file>

<file path=ppt/notesSlides/_rels/notesSlide69.xml.rels><?xml version="1.0" encoding="UTF-8" standalone="yes"?>
<Relationships xmlns="http://schemas.openxmlformats.org/package/2006/relationships"><Relationship Id="rId3" Type="http://schemas.openxmlformats.org/officeDocument/2006/relationships/slide" Target="../slides/slide69.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70.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notesMaster" Target="../notesMasters/notesMaster1.xml"/><Relationship Id="rId1" Type="http://schemas.openxmlformats.org/officeDocument/2006/relationships/tags" Target="../tags/tag71.xml"/></Relationships>
</file>

<file path=ppt/notesSlides/_rels/notesSlide71.xml.rels><?xml version="1.0" encoding="UTF-8" standalone="yes"?>
<Relationships xmlns="http://schemas.openxmlformats.org/package/2006/relationships"><Relationship Id="rId3" Type="http://schemas.openxmlformats.org/officeDocument/2006/relationships/slide" Target="../slides/slide71.xml"/><Relationship Id="rId2" Type="http://schemas.openxmlformats.org/officeDocument/2006/relationships/notesMaster" Target="../notesMasters/notesMaster1.xml"/><Relationship Id="rId1" Type="http://schemas.openxmlformats.org/officeDocument/2006/relationships/tags" Target="../tags/tag72.xml"/></Relationships>
</file>

<file path=ppt/notesSlides/_rels/notesSlide72.xml.rels><?xml version="1.0" encoding="UTF-8" standalone="yes"?>
<Relationships xmlns="http://schemas.openxmlformats.org/package/2006/relationships"><Relationship Id="rId3" Type="http://schemas.openxmlformats.org/officeDocument/2006/relationships/slide" Target="../slides/slide72.xml"/><Relationship Id="rId2" Type="http://schemas.openxmlformats.org/officeDocument/2006/relationships/notesMaster" Target="../notesMasters/notesMaster1.xml"/><Relationship Id="rId1" Type="http://schemas.openxmlformats.org/officeDocument/2006/relationships/tags" Target="../tags/tag73.xml"/></Relationships>
</file>

<file path=ppt/notesSlides/_rels/notesSlide73.xml.rels><?xml version="1.0" encoding="UTF-8" standalone="yes"?>
<Relationships xmlns="http://schemas.openxmlformats.org/package/2006/relationships"><Relationship Id="rId3" Type="http://schemas.openxmlformats.org/officeDocument/2006/relationships/slide" Target="../slides/slide73.xml"/><Relationship Id="rId2" Type="http://schemas.openxmlformats.org/officeDocument/2006/relationships/notesMaster" Target="../notesMasters/notesMaster1.xml"/><Relationship Id="rId1" Type="http://schemas.openxmlformats.org/officeDocument/2006/relationships/tags" Target="../tags/tag74.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smtClean="0"/>
              <a:t>
Poll Title: How's the homework going so far?
https://www.polleverywhere.com/multiple_choice_polls/dEJChfyJT1iMibD</a:t>
            </a:r>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197811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412427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131093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1066111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4199981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3498263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1895132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1201831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659312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nvPr>
        </p:nvSpPr>
        <p:spPr/>
        <p:txBody>
          <a:bodyPr/>
          <a:lstStyle/>
          <a:p>
            <a:r>
              <a:rPr lang="en-US" dirty="0" smtClean="0"/>
              <a:t>Send snapshot from </a:t>
            </a:r>
            <a:r>
              <a:rPr lang="en-US" dirty="0" err="1" smtClean="0"/>
              <a:t>Git</a:t>
            </a:r>
            <a:r>
              <a:rPr lang="en-US" baseline="0" dirty="0" smtClean="0"/>
              <a:t> command line</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1090039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2871887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4204180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1042078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smtClean="0"/>
              <a:t>
Poll Title: Which Internet Browser do you use?
https://www.polleverywhere.com/multiple_choice_polls/J1Gsu4Ct1RzO4lC</a:t>
            </a:r>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4017045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1603525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222527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2907777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1808034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3117945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986270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642248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99935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1599448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32124188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9997013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28554244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1643833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39042361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19721173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6513489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Send snapshot from </a:t>
            </a:r>
            <a:r>
              <a:rPr lang="en-US" dirty="0" err="1" smtClean="0"/>
              <a:t>Git</a:t>
            </a:r>
            <a:r>
              <a:rPr lang="en-US" baseline="0" dirty="0" smtClean="0"/>
              <a:t> command line</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3836547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Send snapshot from </a:t>
            </a:r>
            <a:r>
              <a:rPr lang="en-US" dirty="0" err="1" smtClean="0"/>
              <a:t>Git</a:t>
            </a:r>
            <a:r>
              <a:rPr lang="en-US" baseline="0" dirty="0" smtClean="0"/>
              <a:t> command line</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16591923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2269417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Start</a:t>
            </a:r>
            <a:r>
              <a:rPr lang="en-US" baseline="0" dirty="0" smtClean="0"/>
              <a:t> at 6:45 PM</a:t>
            </a:r>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39722295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40</a:t>
            </a:fld>
            <a:endParaRPr lang="en-US"/>
          </a:p>
        </p:txBody>
      </p:sp>
    </p:spTree>
    <p:extLst>
      <p:ext uri="{BB962C8B-B14F-4D97-AF65-F5344CB8AC3E}">
        <p14:creationId xmlns:p14="http://schemas.microsoft.com/office/powerpoint/2010/main" val="2148455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custDataLst>
              <p:tags r:id="rId1"/>
            </p:custDataLst>
          </p:nvPr>
        </p:nvSpPr>
        <p:spPr/>
        <p:txBody>
          <a:bodyPr/>
          <a:lstStyle/>
          <a:p>
            <a:r>
              <a:rPr lang="en-US" dirty="0" smtClean="0"/>
              <a:t>15 Minutes</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41</a:t>
            </a:fld>
            <a:endParaRPr lang="en-US"/>
          </a:p>
        </p:txBody>
      </p:sp>
    </p:spTree>
    <p:extLst>
      <p:ext uri="{BB962C8B-B14F-4D97-AF65-F5344CB8AC3E}">
        <p14:creationId xmlns:p14="http://schemas.microsoft.com/office/powerpoint/2010/main" val="1174543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42</a:t>
            </a:fld>
            <a:endParaRPr lang="en-US"/>
          </a:p>
        </p:txBody>
      </p:sp>
    </p:spTree>
    <p:extLst>
      <p:ext uri="{BB962C8B-B14F-4D97-AF65-F5344CB8AC3E}">
        <p14:creationId xmlns:p14="http://schemas.microsoft.com/office/powerpoint/2010/main" val="2575006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43</a:t>
            </a:fld>
            <a:endParaRPr lang="en-US"/>
          </a:p>
        </p:txBody>
      </p:sp>
    </p:spTree>
    <p:extLst>
      <p:ext uri="{BB962C8B-B14F-4D97-AF65-F5344CB8AC3E}">
        <p14:creationId xmlns:p14="http://schemas.microsoft.com/office/powerpoint/2010/main" val="17443675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custDataLst>
              <p:tags r:id="rId1"/>
            </p:custDataLst>
          </p:nvPr>
        </p:nvSpPr>
        <p:spPr/>
        <p:txBody>
          <a:bodyPr/>
          <a:lstStyle/>
          <a:p>
            <a:r>
              <a:rPr lang="en-US" dirty="0" smtClean="0"/>
              <a:t>15 Minutes</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44</a:t>
            </a:fld>
            <a:endParaRPr lang="en-US"/>
          </a:p>
        </p:txBody>
      </p:sp>
    </p:spTree>
    <p:extLst>
      <p:ext uri="{BB962C8B-B14F-4D97-AF65-F5344CB8AC3E}">
        <p14:creationId xmlns:p14="http://schemas.microsoft.com/office/powerpoint/2010/main" val="30641964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45</a:t>
            </a:fld>
            <a:endParaRPr lang="en-US"/>
          </a:p>
        </p:txBody>
      </p:sp>
    </p:spTree>
    <p:extLst>
      <p:ext uri="{BB962C8B-B14F-4D97-AF65-F5344CB8AC3E}">
        <p14:creationId xmlns:p14="http://schemas.microsoft.com/office/powerpoint/2010/main" val="31245952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46</a:t>
            </a:fld>
            <a:endParaRPr lang="en-US"/>
          </a:p>
        </p:txBody>
      </p:sp>
    </p:spTree>
    <p:extLst>
      <p:ext uri="{BB962C8B-B14F-4D97-AF65-F5344CB8AC3E}">
        <p14:creationId xmlns:p14="http://schemas.microsoft.com/office/powerpoint/2010/main" val="12917690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47</a:t>
            </a:fld>
            <a:endParaRPr lang="en-US"/>
          </a:p>
        </p:txBody>
      </p:sp>
    </p:spTree>
    <p:extLst>
      <p:ext uri="{BB962C8B-B14F-4D97-AF65-F5344CB8AC3E}">
        <p14:creationId xmlns:p14="http://schemas.microsoft.com/office/powerpoint/2010/main" val="32713123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custDataLst>
              <p:tags r:id="rId1"/>
            </p:custDataLst>
          </p:nvPr>
        </p:nvSpPr>
        <p:spPr/>
        <p:txBody>
          <a:bodyPr/>
          <a:lstStyle/>
          <a:p>
            <a:r>
              <a:rPr lang="en-US" dirty="0" smtClean="0"/>
              <a:t>10 minutes</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39433109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49</a:t>
            </a:fld>
            <a:endParaRPr lang="en-US"/>
          </a:p>
        </p:txBody>
      </p:sp>
    </p:spTree>
    <p:extLst>
      <p:ext uri="{BB962C8B-B14F-4D97-AF65-F5344CB8AC3E}">
        <p14:creationId xmlns:p14="http://schemas.microsoft.com/office/powerpoint/2010/main" val="2694348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35453583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50</a:t>
            </a:fld>
            <a:endParaRPr lang="en-US"/>
          </a:p>
        </p:txBody>
      </p:sp>
    </p:spTree>
    <p:extLst>
      <p:ext uri="{BB962C8B-B14F-4D97-AF65-F5344CB8AC3E}">
        <p14:creationId xmlns:p14="http://schemas.microsoft.com/office/powerpoint/2010/main" val="12255708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51</a:t>
            </a:fld>
            <a:endParaRPr lang="en-US"/>
          </a:p>
        </p:txBody>
      </p:sp>
    </p:spTree>
    <p:extLst>
      <p:ext uri="{BB962C8B-B14F-4D97-AF65-F5344CB8AC3E}">
        <p14:creationId xmlns:p14="http://schemas.microsoft.com/office/powerpoint/2010/main" val="36529468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52</a:t>
            </a:fld>
            <a:endParaRPr lang="en-US"/>
          </a:p>
        </p:txBody>
      </p:sp>
    </p:spTree>
    <p:extLst>
      <p:ext uri="{BB962C8B-B14F-4D97-AF65-F5344CB8AC3E}">
        <p14:creationId xmlns:p14="http://schemas.microsoft.com/office/powerpoint/2010/main" val="22182684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53</a:t>
            </a:fld>
            <a:endParaRPr lang="en-US"/>
          </a:p>
        </p:txBody>
      </p:sp>
    </p:spTree>
    <p:extLst>
      <p:ext uri="{BB962C8B-B14F-4D97-AF65-F5344CB8AC3E}">
        <p14:creationId xmlns:p14="http://schemas.microsoft.com/office/powerpoint/2010/main" val="42398915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54</a:t>
            </a:fld>
            <a:endParaRPr lang="en-US"/>
          </a:p>
        </p:txBody>
      </p:sp>
    </p:spTree>
    <p:extLst>
      <p:ext uri="{BB962C8B-B14F-4D97-AF65-F5344CB8AC3E}">
        <p14:creationId xmlns:p14="http://schemas.microsoft.com/office/powerpoint/2010/main" val="23268469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55</a:t>
            </a:fld>
            <a:endParaRPr lang="en-US"/>
          </a:p>
        </p:txBody>
      </p:sp>
    </p:spTree>
    <p:extLst>
      <p:ext uri="{BB962C8B-B14F-4D97-AF65-F5344CB8AC3E}">
        <p14:creationId xmlns:p14="http://schemas.microsoft.com/office/powerpoint/2010/main" val="39941301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56</a:t>
            </a:fld>
            <a:endParaRPr lang="en-US"/>
          </a:p>
        </p:txBody>
      </p:sp>
    </p:spTree>
    <p:extLst>
      <p:ext uri="{BB962C8B-B14F-4D97-AF65-F5344CB8AC3E}">
        <p14:creationId xmlns:p14="http://schemas.microsoft.com/office/powerpoint/2010/main" val="37635691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57</a:t>
            </a:fld>
            <a:endParaRPr lang="en-US"/>
          </a:p>
        </p:txBody>
      </p:sp>
    </p:spTree>
    <p:extLst>
      <p:ext uri="{BB962C8B-B14F-4D97-AF65-F5344CB8AC3E}">
        <p14:creationId xmlns:p14="http://schemas.microsoft.com/office/powerpoint/2010/main" val="628278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58</a:t>
            </a:fld>
            <a:endParaRPr lang="en-US"/>
          </a:p>
        </p:txBody>
      </p:sp>
    </p:spTree>
    <p:extLst>
      <p:ext uri="{BB962C8B-B14F-4D97-AF65-F5344CB8AC3E}">
        <p14:creationId xmlns:p14="http://schemas.microsoft.com/office/powerpoint/2010/main" val="38457165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59</a:t>
            </a:fld>
            <a:endParaRPr lang="en-US"/>
          </a:p>
        </p:txBody>
      </p:sp>
    </p:spTree>
    <p:extLst>
      <p:ext uri="{BB962C8B-B14F-4D97-AF65-F5344CB8AC3E}">
        <p14:creationId xmlns:p14="http://schemas.microsoft.com/office/powerpoint/2010/main" val="431358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14092785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60</a:t>
            </a:fld>
            <a:endParaRPr lang="en-US"/>
          </a:p>
        </p:txBody>
      </p:sp>
    </p:spTree>
    <p:extLst>
      <p:ext uri="{BB962C8B-B14F-4D97-AF65-F5344CB8AC3E}">
        <p14:creationId xmlns:p14="http://schemas.microsoft.com/office/powerpoint/2010/main" val="8418185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61</a:t>
            </a:fld>
            <a:endParaRPr lang="en-US"/>
          </a:p>
        </p:txBody>
      </p:sp>
    </p:spTree>
    <p:extLst>
      <p:ext uri="{BB962C8B-B14F-4D97-AF65-F5344CB8AC3E}">
        <p14:creationId xmlns:p14="http://schemas.microsoft.com/office/powerpoint/2010/main" val="40273796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62</a:t>
            </a:fld>
            <a:endParaRPr lang="en-US"/>
          </a:p>
        </p:txBody>
      </p:sp>
    </p:spTree>
    <p:extLst>
      <p:ext uri="{BB962C8B-B14F-4D97-AF65-F5344CB8AC3E}">
        <p14:creationId xmlns:p14="http://schemas.microsoft.com/office/powerpoint/2010/main" val="12857825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Send snapshot from </a:t>
            </a:r>
            <a:r>
              <a:rPr lang="en-US" dirty="0" err="1" smtClean="0"/>
              <a:t>Git</a:t>
            </a:r>
            <a:r>
              <a:rPr lang="en-US" baseline="0" dirty="0" smtClean="0"/>
              <a:t> command line</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63</a:t>
            </a:fld>
            <a:endParaRPr lang="en-US"/>
          </a:p>
        </p:txBody>
      </p:sp>
    </p:spTree>
    <p:extLst>
      <p:ext uri="{BB962C8B-B14F-4D97-AF65-F5344CB8AC3E}">
        <p14:creationId xmlns:p14="http://schemas.microsoft.com/office/powerpoint/2010/main" val="6196813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Send snapshot from </a:t>
            </a:r>
            <a:r>
              <a:rPr lang="en-US" dirty="0" err="1" smtClean="0"/>
              <a:t>Git</a:t>
            </a:r>
            <a:r>
              <a:rPr lang="en-US" baseline="0" dirty="0" smtClean="0"/>
              <a:t> command line</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64</a:t>
            </a:fld>
            <a:endParaRPr lang="en-US"/>
          </a:p>
        </p:txBody>
      </p:sp>
    </p:spTree>
    <p:extLst>
      <p:ext uri="{BB962C8B-B14F-4D97-AF65-F5344CB8AC3E}">
        <p14:creationId xmlns:p14="http://schemas.microsoft.com/office/powerpoint/2010/main" val="17696787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Send snapshot from </a:t>
            </a:r>
            <a:r>
              <a:rPr lang="en-US" dirty="0" err="1" smtClean="0"/>
              <a:t>Git</a:t>
            </a:r>
            <a:r>
              <a:rPr lang="en-US" baseline="0" dirty="0" smtClean="0"/>
              <a:t> command line</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65</a:t>
            </a:fld>
            <a:endParaRPr lang="en-US"/>
          </a:p>
        </p:txBody>
      </p:sp>
    </p:spTree>
    <p:extLst>
      <p:ext uri="{BB962C8B-B14F-4D97-AF65-F5344CB8AC3E}">
        <p14:creationId xmlns:p14="http://schemas.microsoft.com/office/powerpoint/2010/main" val="8226010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Send snapshot from </a:t>
            </a:r>
            <a:r>
              <a:rPr lang="en-US" dirty="0" err="1" smtClean="0"/>
              <a:t>Git</a:t>
            </a:r>
            <a:r>
              <a:rPr lang="en-US" baseline="0" dirty="0" smtClean="0"/>
              <a:t> command line</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66</a:t>
            </a:fld>
            <a:endParaRPr lang="en-US"/>
          </a:p>
        </p:txBody>
      </p:sp>
    </p:spTree>
    <p:extLst>
      <p:ext uri="{BB962C8B-B14F-4D97-AF65-F5344CB8AC3E}">
        <p14:creationId xmlns:p14="http://schemas.microsoft.com/office/powerpoint/2010/main" val="34421038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67</a:t>
            </a:fld>
            <a:endParaRPr lang="en-US"/>
          </a:p>
        </p:txBody>
      </p:sp>
    </p:spTree>
    <p:extLst>
      <p:ext uri="{BB962C8B-B14F-4D97-AF65-F5344CB8AC3E}">
        <p14:creationId xmlns:p14="http://schemas.microsoft.com/office/powerpoint/2010/main" val="16190120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68</a:t>
            </a:fld>
            <a:endParaRPr lang="en-US"/>
          </a:p>
        </p:txBody>
      </p:sp>
    </p:spTree>
    <p:extLst>
      <p:ext uri="{BB962C8B-B14F-4D97-AF65-F5344CB8AC3E}">
        <p14:creationId xmlns:p14="http://schemas.microsoft.com/office/powerpoint/2010/main" val="11989700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Send snapshot from </a:t>
            </a:r>
            <a:r>
              <a:rPr lang="en-US" dirty="0" err="1" smtClean="0"/>
              <a:t>Git</a:t>
            </a:r>
            <a:r>
              <a:rPr lang="en-US" baseline="0" dirty="0" smtClean="0"/>
              <a:t> command line</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69</a:t>
            </a:fld>
            <a:endParaRPr lang="en-US"/>
          </a:p>
        </p:txBody>
      </p:sp>
    </p:spTree>
    <p:extLst>
      <p:ext uri="{BB962C8B-B14F-4D97-AF65-F5344CB8AC3E}">
        <p14:creationId xmlns:p14="http://schemas.microsoft.com/office/powerpoint/2010/main" val="1562005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7640858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70</a:t>
            </a:fld>
            <a:endParaRPr lang="en-US"/>
          </a:p>
        </p:txBody>
      </p:sp>
    </p:spTree>
    <p:extLst>
      <p:ext uri="{BB962C8B-B14F-4D97-AF65-F5344CB8AC3E}">
        <p14:creationId xmlns:p14="http://schemas.microsoft.com/office/powerpoint/2010/main" val="38525477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71</a:t>
            </a:fld>
            <a:endParaRPr lang="en-US"/>
          </a:p>
        </p:txBody>
      </p:sp>
    </p:spTree>
    <p:extLst>
      <p:ext uri="{BB962C8B-B14F-4D97-AF65-F5344CB8AC3E}">
        <p14:creationId xmlns:p14="http://schemas.microsoft.com/office/powerpoint/2010/main" val="35841656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72</a:t>
            </a:fld>
            <a:endParaRPr lang="en-US"/>
          </a:p>
        </p:txBody>
      </p:sp>
    </p:spTree>
    <p:extLst>
      <p:ext uri="{BB962C8B-B14F-4D97-AF65-F5344CB8AC3E}">
        <p14:creationId xmlns:p14="http://schemas.microsoft.com/office/powerpoint/2010/main" val="36181232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r>
              <a:rPr lang="en-US" dirty="0" smtClean="0"/>
              <a:t>Send snapshot from </a:t>
            </a:r>
            <a:r>
              <a:rPr lang="en-US" dirty="0" err="1" smtClean="0"/>
              <a:t>Git</a:t>
            </a:r>
            <a:r>
              <a:rPr lang="en-US" baseline="0" dirty="0" smtClean="0"/>
              <a:t> command line</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73</a:t>
            </a:fld>
            <a:endParaRPr lang="en-US"/>
          </a:p>
        </p:txBody>
      </p:sp>
    </p:spTree>
    <p:extLst>
      <p:ext uri="{BB962C8B-B14F-4D97-AF65-F5344CB8AC3E}">
        <p14:creationId xmlns:p14="http://schemas.microsoft.com/office/powerpoint/2010/main" val="3339053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754117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912333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6F2DAE4-C87D-464C-8529-C68309DD1CFC}" type="datetimeFigureOut">
              <a:rPr lang="en-US" smtClean="0"/>
              <a:t>1/30/2016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2168885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F2DAE4-C87D-464C-8529-C68309DD1CFC}" type="datetimeFigureOut">
              <a:rPr lang="en-US" smtClean="0"/>
              <a:t>1/30/2016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4223117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6F2DAE4-C87D-464C-8529-C68309DD1CFC}" type="datetimeFigureOut">
              <a:rPr lang="en-US" smtClean="0"/>
              <a:t>1/30/2016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30142443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F2DAE4-C87D-464C-8529-C68309DD1CFC}" type="datetimeFigureOut">
              <a:rPr lang="en-US" smtClean="0"/>
              <a:t>1/30/2016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3476101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F2DAE4-C87D-464C-8529-C68309DD1CFC}" type="datetimeFigureOut">
              <a:rPr lang="en-US" smtClean="0"/>
              <a:t>1/30/2016</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RutgersCodingBootcamp/All-Classwork-Homewor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1.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utgersCodingBootcamp/0125-mw-class-conten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https://css-tricks.com/all-about-floats/" TargetMode="Externa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hyperlink" Target="http://mxr.mozilla.org/mozilla-central/source/layout/style/html.css" TargetMode="External"/><Relationship Id="rId4" Type="http://schemas.openxmlformats.org/officeDocument/2006/relationships/hyperlink" Target="http://stackoverflow.com/questions/6867254/browsers-default-css-for-html-element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learn.shayhowe.com/html-css/positioning-content/"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hyperlink" Target="http://www.barelyfitz.com/screencast/html-training/css/positioning/"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hyperlink" Target="http://www.barelyfitz.com/screencast/html-training/css/positioning/"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8636000" cy="6350000"/>
          </a:xfrm>
          <a:prstGeom prst="rect">
            <a:avLst/>
          </a:prstGeom>
        </p:spPr>
      </p:pic>
    </p:spTree>
    <p:extLst>
      <p:ext uri="{BB962C8B-B14F-4D97-AF65-F5344CB8AC3E}">
        <p14:creationId xmlns:p14="http://schemas.microsoft.com/office/powerpoint/2010/main" val="42460358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5871"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9" name="TextBox 8"/>
          <p:cNvSpPr txBox="1"/>
          <p:nvPr/>
        </p:nvSpPr>
        <p:spPr>
          <a:xfrm>
            <a:off x="6247493" y="6642796"/>
            <a:ext cx="2787650" cy="21520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Rutgers Coding Bootcamp - All Rights Reserved</a:t>
            </a:r>
          </a:p>
        </p:txBody>
      </p:sp>
      <p:sp>
        <p:nvSpPr>
          <p:cNvPr id="16" name="Rectangle 15"/>
          <p:cNvSpPr/>
          <p:nvPr/>
        </p:nvSpPr>
        <p:spPr>
          <a:xfrm>
            <a:off x="304800" y="98052"/>
            <a:ext cx="51054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Basic HTML Page</a:t>
            </a:r>
            <a:endParaRPr lang="en-US" sz="2400" b="1" dirty="0">
              <a:latin typeface="Arial" panose="020B0604020202020204" pitchFamily="34" charset="0"/>
              <a:cs typeface="Arial" panose="020B0604020202020204" pitchFamily="34" charset="0"/>
            </a:endParaRPr>
          </a:p>
        </p:txBody>
      </p:sp>
      <p:cxnSp>
        <p:nvCxnSpPr>
          <p:cNvPr id="12" name="Straight Connector 1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pic>
        <p:nvPicPr>
          <p:cNvPr id="3" name="Picture 2"/>
          <p:cNvPicPr>
            <a:picLocks noChangeAspect="1"/>
          </p:cNvPicPr>
          <p:nvPr/>
        </p:nvPicPr>
        <p:blipFill rotWithShape="1">
          <a:blip r:embed="rId4"/>
          <a:srcRect l="1108"/>
          <a:stretch/>
        </p:blipFill>
        <p:spPr>
          <a:xfrm>
            <a:off x="457199" y="838200"/>
            <a:ext cx="8322823" cy="5181600"/>
          </a:xfrm>
          <a:prstGeom prst="rect">
            <a:avLst/>
          </a:prstGeom>
          <a:ln>
            <a:solidFill>
              <a:schemeClr val="accent1">
                <a:lumMod val="75000"/>
              </a:schemeClr>
            </a:solidFill>
          </a:ln>
        </p:spPr>
      </p:pic>
      <p:sp>
        <p:nvSpPr>
          <p:cNvPr id="15" name="TextBox 14"/>
          <p:cNvSpPr txBox="1"/>
          <p:nvPr/>
        </p:nvSpPr>
        <p:spPr>
          <a:xfrm>
            <a:off x="4267200" y="4572000"/>
            <a:ext cx="4429418" cy="830997"/>
          </a:xfrm>
          <a:prstGeom prst="rect">
            <a:avLst/>
          </a:prstGeom>
          <a:solidFill>
            <a:srgbClr val="C00000"/>
          </a:solidFill>
        </p:spPr>
        <p:txBody>
          <a:bodyPr wrap="none" rtlCol="0">
            <a:spAutoFit/>
          </a:bodyPr>
          <a:lstStyle/>
          <a:p>
            <a:r>
              <a:rPr lang="en-US" sz="4800" b="1" dirty="0" err="1" smtClean="0">
                <a:solidFill>
                  <a:schemeClr val="bg1"/>
                </a:solidFill>
                <a:latin typeface="Arial" panose="020B0604020202020204" pitchFamily="34" charset="0"/>
                <a:cs typeface="Arial" panose="020B0604020202020204" pitchFamily="34" charset="0"/>
              </a:rPr>
              <a:t>Hella</a:t>
            </a:r>
            <a:r>
              <a:rPr lang="en-US" sz="4800" b="1" dirty="0" smtClean="0">
                <a:solidFill>
                  <a:schemeClr val="bg1"/>
                </a:solidFill>
                <a:latin typeface="Arial" panose="020B0604020202020204" pitchFamily="34" charset="0"/>
                <a:cs typeface="Arial" panose="020B0604020202020204" pitchFamily="34" charset="0"/>
              </a:rPr>
              <a:t> Boring…</a:t>
            </a:r>
            <a:endParaRPr lang="en-US" sz="4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22732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5871"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9" name="TextBox 8"/>
          <p:cNvSpPr txBox="1"/>
          <p:nvPr/>
        </p:nvSpPr>
        <p:spPr>
          <a:xfrm>
            <a:off x="6247493" y="6642796"/>
            <a:ext cx="2787650" cy="21520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Rutgers Coding Bootcamp - All Rights Reserved</a:t>
            </a:r>
          </a:p>
        </p:txBody>
      </p:sp>
      <p:sp>
        <p:nvSpPr>
          <p:cNvPr id="16" name="Rectangle 15"/>
          <p:cNvSpPr/>
          <p:nvPr/>
        </p:nvSpPr>
        <p:spPr>
          <a:xfrm>
            <a:off x="304800" y="98052"/>
            <a:ext cx="51054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Enter CSS</a:t>
            </a:r>
            <a:endParaRPr lang="en-US" sz="2400" b="1" dirty="0">
              <a:latin typeface="Arial" panose="020B0604020202020204" pitchFamily="34" charset="0"/>
              <a:cs typeface="Arial" panose="020B0604020202020204" pitchFamily="34" charset="0"/>
            </a:endParaRPr>
          </a:p>
        </p:txBody>
      </p:sp>
      <p:cxnSp>
        <p:nvCxnSpPr>
          <p:cNvPr id="12" name="Straight Connector 1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pic>
        <p:nvPicPr>
          <p:cNvPr id="15"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b="47938"/>
          <a:stretch/>
        </p:blipFill>
        <p:spPr bwMode="auto">
          <a:xfrm>
            <a:off x="152400" y="990600"/>
            <a:ext cx="4253345" cy="4894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52062"/>
          <a:stretch/>
        </p:blipFill>
        <p:spPr bwMode="auto">
          <a:xfrm>
            <a:off x="4405745" y="990600"/>
            <a:ext cx="4619251" cy="4894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12631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5871"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9" name="TextBox 8"/>
          <p:cNvSpPr txBox="1"/>
          <p:nvPr/>
        </p:nvSpPr>
        <p:spPr>
          <a:xfrm>
            <a:off x="6247493" y="6642796"/>
            <a:ext cx="2787650" cy="21520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Rutgers Coding Bootcamp - All Rights Reserved</a:t>
            </a:r>
          </a:p>
        </p:txBody>
      </p:sp>
      <p:sp>
        <p:nvSpPr>
          <p:cNvPr id="16" name="Rectangle 15"/>
          <p:cNvSpPr/>
          <p:nvPr/>
        </p:nvSpPr>
        <p:spPr>
          <a:xfrm>
            <a:off x="304800" y="98052"/>
            <a:ext cx="51054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Enter CSS</a:t>
            </a:r>
            <a:endParaRPr lang="en-US" sz="2400" b="1" dirty="0">
              <a:latin typeface="Arial" panose="020B0604020202020204" pitchFamily="34" charset="0"/>
              <a:cs typeface="Arial" panose="020B0604020202020204" pitchFamily="34" charset="0"/>
            </a:endParaRPr>
          </a:p>
        </p:txBody>
      </p:sp>
      <p:cxnSp>
        <p:nvCxnSpPr>
          <p:cNvPr id="12" name="Straight Connector 1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pic>
        <p:nvPicPr>
          <p:cNvPr id="2" name="Picture 1"/>
          <p:cNvPicPr>
            <a:picLocks noChangeAspect="1"/>
          </p:cNvPicPr>
          <p:nvPr/>
        </p:nvPicPr>
        <p:blipFill>
          <a:blip r:embed="rId4"/>
          <a:stretch>
            <a:fillRect/>
          </a:stretch>
        </p:blipFill>
        <p:spPr>
          <a:xfrm>
            <a:off x="990600" y="783753"/>
            <a:ext cx="7467600" cy="5363420"/>
          </a:xfrm>
          <a:prstGeom prst="rect">
            <a:avLst/>
          </a:prstGeom>
          <a:ln>
            <a:solidFill>
              <a:schemeClr val="accent1">
                <a:lumMod val="75000"/>
              </a:schemeClr>
            </a:solidFill>
          </a:ln>
        </p:spPr>
      </p:pic>
    </p:spTree>
    <p:extLst>
      <p:ext uri="{BB962C8B-B14F-4D97-AF65-F5344CB8AC3E}">
        <p14:creationId xmlns:p14="http://schemas.microsoft.com/office/powerpoint/2010/main" val="28452618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5871"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9" name="TextBox 8"/>
          <p:cNvSpPr txBox="1"/>
          <p:nvPr/>
        </p:nvSpPr>
        <p:spPr>
          <a:xfrm>
            <a:off x="6247493" y="6642796"/>
            <a:ext cx="2787650" cy="21520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Rutgers Coding Bootcamp - All Rights Reserved</a:t>
            </a:r>
          </a:p>
        </p:txBody>
      </p:sp>
      <p:sp>
        <p:nvSpPr>
          <p:cNvPr id="16" name="Rectangle 15"/>
          <p:cNvSpPr/>
          <p:nvPr/>
        </p:nvSpPr>
        <p:spPr>
          <a:xfrm>
            <a:off x="304800" y="98052"/>
            <a:ext cx="51054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CSS Syntax</a:t>
            </a:r>
            <a:endParaRPr lang="en-US" sz="2400" b="1" dirty="0">
              <a:latin typeface="Arial" panose="020B0604020202020204" pitchFamily="34" charset="0"/>
              <a:cs typeface="Arial" panose="020B0604020202020204" pitchFamily="34" charset="0"/>
            </a:endParaRPr>
          </a:p>
        </p:txBody>
      </p:sp>
      <p:cxnSp>
        <p:nvCxnSpPr>
          <p:cNvPr id="12" name="Straight Connector 1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5" name="Content Placeholder 2"/>
          <p:cNvSpPr>
            <a:spLocks noGrp="1"/>
          </p:cNvSpPr>
          <p:nvPr>
            <p:ph idx="1"/>
          </p:nvPr>
        </p:nvSpPr>
        <p:spPr>
          <a:xfrm>
            <a:off x="457200" y="828115"/>
            <a:ext cx="8153400" cy="3352800"/>
          </a:xfrm>
        </p:spPr>
        <p:txBody>
          <a:bodyPr>
            <a:normAutofit/>
          </a:bodyPr>
          <a:lstStyle/>
          <a:p>
            <a:r>
              <a:rPr lang="en-US" sz="2000" dirty="0" smtClean="0">
                <a:latin typeface="Arial" panose="020B0604020202020204" pitchFamily="34" charset="0"/>
                <a:cs typeface="Arial" panose="020B0604020202020204" pitchFamily="34" charset="0"/>
              </a:rPr>
              <a:t>CSS works by hooking onto </a:t>
            </a:r>
            <a:r>
              <a:rPr lang="en-US" sz="2000" b="1" dirty="0" smtClean="0">
                <a:latin typeface="Arial" panose="020B0604020202020204" pitchFamily="34" charset="0"/>
                <a:cs typeface="Arial" panose="020B0604020202020204" pitchFamily="34" charset="0"/>
              </a:rPr>
              <a:t>selectors</a:t>
            </a:r>
            <a:r>
              <a:rPr lang="en-US" sz="2000" dirty="0" smtClean="0">
                <a:latin typeface="Arial" panose="020B0604020202020204" pitchFamily="34" charset="0"/>
                <a:cs typeface="Arial" panose="020B0604020202020204" pitchFamily="34" charset="0"/>
              </a:rPr>
              <a:t> added into HTML using “</a:t>
            </a:r>
            <a:r>
              <a:rPr lang="en-US" sz="2000" b="1" dirty="0" smtClean="0">
                <a:latin typeface="Arial" panose="020B0604020202020204" pitchFamily="34" charset="0"/>
                <a:cs typeface="Arial" panose="020B0604020202020204" pitchFamily="34" charset="0"/>
              </a:rPr>
              <a:t>classes</a:t>
            </a:r>
            <a:r>
              <a:rPr lang="en-US" sz="2000" dirty="0" smtClean="0">
                <a:latin typeface="Arial" panose="020B0604020202020204" pitchFamily="34" charset="0"/>
                <a:cs typeface="Arial" panose="020B0604020202020204" pitchFamily="34" charset="0"/>
              </a:rPr>
              <a:t> and </a:t>
            </a:r>
            <a:r>
              <a:rPr lang="en-US" sz="2000" b="1" dirty="0" smtClean="0">
                <a:latin typeface="Arial" panose="020B0604020202020204" pitchFamily="34" charset="0"/>
                <a:cs typeface="Arial" panose="020B0604020202020204" pitchFamily="34" charset="0"/>
              </a:rPr>
              <a:t>identifiers</a:t>
            </a:r>
            <a:r>
              <a:rPr lang="en-US" sz="2000" dirty="0" smtClean="0">
                <a:latin typeface="Arial" panose="020B0604020202020204" pitchFamily="34" charset="0"/>
                <a:cs typeface="Arial" panose="020B0604020202020204" pitchFamily="34" charset="0"/>
              </a:rPr>
              <a:t>”. </a:t>
            </a:r>
          </a:p>
          <a:p>
            <a:endParaRPr lang="en-US" sz="2000" b="1"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Once hooked, we apply </a:t>
            </a:r>
            <a:r>
              <a:rPr lang="en-US" sz="2000" b="1" dirty="0" smtClean="0">
                <a:latin typeface="Arial" panose="020B0604020202020204" pitchFamily="34" charset="0"/>
                <a:cs typeface="Arial" panose="020B0604020202020204" pitchFamily="34" charset="0"/>
              </a:rPr>
              <a:t>styles </a:t>
            </a:r>
            <a:r>
              <a:rPr lang="en-US" sz="2000" dirty="0" smtClean="0">
                <a:latin typeface="Arial" panose="020B0604020202020204" pitchFamily="34" charset="0"/>
                <a:cs typeface="Arial" panose="020B0604020202020204" pitchFamily="34" charset="0"/>
              </a:rPr>
              <a:t>to those HTML elements using </a:t>
            </a:r>
            <a:r>
              <a:rPr lang="en-US" sz="2000" dirty="0" err="1" smtClean="0">
                <a:latin typeface="Arial" panose="020B0604020202020204" pitchFamily="34" charset="0"/>
                <a:cs typeface="Arial" panose="020B0604020202020204" pitchFamily="34" charset="0"/>
              </a:rPr>
              <a:t>css</a:t>
            </a:r>
            <a:r>
              <a:rPr lang="en-US" sz="2000" dirty="0" smtClean="0">
                <a:latin typeface="Arial" panose="020B0604020202020204" pitchFamily="34" charset="0"/>
                <a:cs typeface="Arial" panose="020B0604020202020204" pitchFamily="34" charset="0"/>
              </a:rPr>
              <a:t> .</a:t>
            </a:r>
          </a:p>
          <a:p>
            <a:endParaRPr lang="en-US" sz="2000" dirty="0">
              <a:latin typeface="Arial" panose="020B0604020202020204" pitchFamily="34" charset="0"/>
              <a:cs typeface="Arial" panose="020B0604020202020204" pitchFamily="34" charset="0"/>
            </a:endParaRPr>
          </a:p>
          <a:p>
            <a:pPr marL="0" indent="0">
              <a:buNone/>
            </a:pPr>
            <a:endParaRPr lang="en-US" sz="2000" b="1" dirty="0" smtClean="0">
              <a:latin typeface="Arial" panose="020B0604020202020204" pitchFamily="34" charset="0"/>
              <a:cs typeface="Arial" panose="020B0604020202020204" pitchFamily="34" charset="0"/>
            </a:endParaRPr>
          </a:p>
          <a:p>
            <a:pPr marL="0" indent="0">
              <a:buNone/>
            </a:pPr>
            <a:endParaRPr lang="en-US" sz="2000" b="1" dirty="0" smtClean="0">
              <a:latin typeface="Arial" panose="020B0604020202020204" pitchFamily="34" charset="0"/>
              <a:cs typeface="Arial" panose="020B0604020202020204" pitchFamily="34" charset="0"/>
            </a:endParaRPr>
          </a:p>
          <a:p>
            <a:pPr marL="0" indent="0">
              <a:buNone/>
            </a:pPr>
            <a:endParaRPr lang="en-US" sz="2000" dirty="0" smtClean="0">
              <a:latin typeface="Arial" panose="020B0604020202020204" pitchFamily="34" charset="0"/>
              <a:cs typeface="Arial" panose="020B0604020202020204" pitchFamily="34" charset="0"/>
            </a:endParaRPr>
          </a:p>
        </p:txBody>
      </p:sp>
      <p:pic>
        <p:nvPicPr>
          <p:cNvPr id="17" name="Picture 2" descr="http://en.support.files.wordpress.com/2011/09/css-selectors-lr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282" y="2629938"/>
            <a:ext cx="8409694" cy="2883325"/>
          </a:xfrm>
          <a:prstGeom prst="rect">
            <a:avLst/>
          </a:prstGeom>
          <a:noFill/>
          <a:ln>
            <a:solidFill>
              <a:schemeClr val="accent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20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5871"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9" name="TextBox 8"/>
          <p:cNvSpPr txBox="1"/>
          <p:nvPr/>
        </p:nvSpPr>
        <p:spPr>
          <a:xfrm>
            <a:off x="6247493" y="6642796"/>
            <a:ext cx="2787650" cy="21520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Rutgers Coding Bootcamp - All Rights Reserved</a:t>
            </a:r>
          </a:p>
        </p:txBody>
      </p:sp>
      <p:sp>
        <p:nvSpPr>
          <p:cNvPr id="16" name="Rectangle 15"/>
          <p:cNvSpPr/>
          <p:nvPr/>
        </p:nvSpPr>
        <p:spPr>
          <a:xfrm>
            <a:off x="304800" y="98052"/>
            <a:ext cx="51054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CSS Example</a:t>
            </a:r>
            <a:endParaRPr lang="en-US" sz="2400" b="1" dirty="0">
              <a:latin typeface="Arial" panose="020B0604020202020204" pitchFamily="34" charset="0"/>
              <a:cs typeface="Arial" panose="020B0604020202020204" pitchFamily="34" charset="0"/>
            </a:endParaRPr>
          </a:p>
        </p:txBody>
      </p:sp>
      <p:cxnSp>
        <p:nvCxnSpPr>
          <p:cNvPr id="12" name="Straight Connector 1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8" name="Content Placeholder 2"/>
          <p:cNvSpPr>
            <a:spLocks noGrp="1"/>
          </p:cNvSpPr>
          <p:nvPr>
            <p:ph idx="1"/>
          </p:nvPr>
        </p:nvSpPr>
        <p:spPr>
          <a:xfrm>
            <a:off x="457200" y="862016"/>
            <a:ext cx="8153400" cy="5151884"/>
          </a:xfrm>
        </p:spPr>
        <p:txBody>
          <a:bodyPr>
            <a:normAutofit fontScale="70000" lnSpcReduction="20000"/>
          </a:bodyPr>
          <a:lstStyle/>
          <a:p>
            <a:r>
              <a:rPr lang="en-US" sz="2200" dirty="0" smtClean="0">
                <a:latin typeface="Arial" panose="020B0604020202020204" pitchFamily="34" charset="0"/>
                <a:cs typeface="Arial" panose="020B0604020202020204" pitchFamily="34" charset="0"/>
              </a:rPr>
              <a:t>In the below example the “Header” would be turned blue and MUCH larger, because of the CSS.</a:t>
            </a:r>
          </a:p>
          <a:p>
            <a:endParaRPr lang="en-US" sz="2200" dirty="0">
              <a:latin typeface="Arial" panose="020B0604020202020204" pitchFamily="34" charset="0"/>
              <a:cs typeface="Arial" panose="020B0604020202020204" pitchFamily="34" charset="0"/>
            </a:endParaRPr>
          </a:p>
          <a:p>
            <a:r>
              <a:rPr lang="en-US" sz="2200" dirty="0" smtClean="0">
                <a:latin typeface="Arial" panose="020B0604020202020204" pitchFamily="34" charset="0"/>
                <a:cs typeface="Arial" panose="020B0604020202020204" pitchFamily="34" charset="0"/>
              </a:rPr>
              <a:t>If we’d like to apply a CSS style selectively, we can incorporate a class or ID. Just remember to include the necessary symbol (. or #) before the </a:t>
            </a:r>
            <a:r>
              <a:rPr lang="en-US" sz="2200" dirty="0" err="1" smtClean="0">
                <a:latin typeface="Arial" panose="020B0604020202020204" pitchFamily="34" charset="0"/>
                <a:cs typeface="Arial" panose="020B0604020202020204" pitchFamily="34" charset="0"/>
              </a:rPr>
              <a:t>css</a:t>
            </a:r>
            <a:r>
              <a:rPr lang="en-US" sz="2200" dirty="0">
                <a:latin typeface="Arial" panose="020B0604020202020204" pitchFamily="34" charset="0"/>
                <a:cs typeface="Arial" panose="020B0604020202020204" pitchFamily="34" charset="0"/>
              </a:rPr>
              <a:t>.</a:t>
            </a:r>
          </a:p>
          <a:p>
            <a:pPr marL="0" indent="0">
              <a:buNone/>
            </a:pPr>
            <a:endParaRPr lang="en-US" sz="2200" dirty="0" smtClean="0">
              <a:latin typeface="Arial" panose="020B0604020202020204" pitchFamily="34" charset="0"/>
              <a:cs typeface="Arial" panose="020B0604020202020204" pitchFamily="34" charset="0"/>
            </a:endParaRPr>
          </a:p>
          <a:p>
            <a:pPr marL="0" indent="0">
              <a:buNone/>
            </a:pPr>
            <a:endParaRPr lang="en-US" sz="2200" b="1" dirty="0" smtClean="0">
              <a:latin typeface="Arial" panose="020B0604020202020204" pitchFamily="34" charset="0"/>
              <a:cs typeface="Arial" panose="020B0604020202020204" pitchFamily="34" charset="0"/>
            </a:endParaRPr>
          </a:p>
          <a:p>
            <a:pPr marL="0" indent="0">
              <a:buNone/>
            </a:pPr>
            <a:r>
              <a:rPr lang="en-US" sz="2200" b="1" u="sng" dirty="0" smtClean="0">
                <a:latin typeface="Arial" panose="020B0604020202020204" pitchFamily="34" charset="0"/>
                <a:cs typeface="Arial" panose="020B0604020202020204" pitchFamily="34" charset="0"/>
              </a:rPr>
              <a:t>Example (HTML): </a:t>
            </a:r>
          </a:p>
          <a:p>
            <a:pPr marL="0" indent="0">
              <a:buNone/>
            </a:pPr>
            <a:endParaRPr lang="en-US" sz="2200" b="1" u="sng" dirty="0">
              <a:latin typeface="Arial" panose="020B0604020202020204" pitchFamily="34" charset="0"/>
              <a:cs typeface="Arial" panose="020B0604020202020204" pitchFamily="34" charset="0"/>
            </a:endParaRPr>
          </a:p>
          <a:p>
            <a:pPr marL="400050" lvl="1" indent="0">
              <a:buNone/>
            </a:pPr>
            <a:r>
              <a:rPr lang="en-US" sz="3100" b="1" dirty="0" smtClean="0">
                <a:latin typeface="Arial" panose="020B0604020202020204" pitchFamily="34" charset="0"/>
                <a:cs typeface="Arial" panose="020B0604020202020204" pitchFamily="34" charset="0"/>
              </a:rPr>
              <a:t>&lt;p </a:t>
            </a:r>
            <a:r>
              <a:rPr lang="en-US" sz="3100" b="1" dirty="0" smtClean="0">
                <a:solidFill>
                  <a:srgbClr val="00B0F0"/>
                </a:solidFill>
                <a:latin typeface="Arial" panose="020B0604020202020204" pitchFamily="34" charset="0"/>
                <a:cs typeface="Arial" panose="020B0604020202020204" pitchFamily="34" charset="0"/>
              </a:rPr>
              <a:t>class=“</a:t>
            </a:r>
            <a:r>
              <a:rPr lang="en-US" sz="3100" b="1" dirty="0" err="1" smtClean="0">
                <a:solidFill>
                  <a:srgbClr val="00B0F0"/>
                </a:solidFill>
                <a:latin typeface="Arial" panose="020B0604020202020204" pitchFamily="34" charset="0"/>
                <a:cs typeface="Arial" panose="020B0604020202020204" pitchFamily="34" charset="0"/>
              </a:rPr>
              <a:t>bigBlue</a:t>
            </a:r>
            <a:r>
              <a:rPr lang="en-US" sz="3100" b="1" dirty="0" smtClean="0">
                <a:solidFill>
                  <a:srgbClr val="00B0F0"/>
                </a:solidFill>
                <a:latin typeface="Arial" panose="020B0604020202020204" pitchFamily="34" charset="0"/>
                <a:cs typeface="Arial" panose="020B0604020202020204" pitchFamily="34" charset="0"/>
              </a:rPr>
              <a:t>”</a:t>
            </a:r>
            <a:r>
              <a:rPr lang="en-US" sz="3100" b="1" dirty="0" smtClean="0">
                <a:latin typeface="Arial" panose="020B0604020202020204" pitchFamily="34" charset="0"/>
                <a:cs typeface="Arial" panose="020B0604020202020204" pitchFamily="34" charset="0"/>
              </a:rPr>
              <a:t>&gt;Header&lt;/p&gt;</a:t>
            </a:r>
          </a:p>
          <a:p>
            <a:endParaRPr lang="en-US" sz="2200" b="1" dirty="0" smtClean="0">
              <a:latin typeface="Arial" panose="020B0604020202020204" pitchFamily="34" charset="0"/>
              <a:cs typeface="Arial" panose="020B0604020202020204" pitchFamily="34" charset="0"/>
            </a:endParaRPr>
          </a:p>
          <a:p>
            <a:pPr marL="0" indent="0">
              <a:buNone/>
            </a:pPr>
            <a:r>
              <a:rPr lang="en-US" sz="2200" b="1" u="sng" dirty="0" smtClean="0">
                <a:latin typeface="Arial" panose="020B0604020202020204" pitchFamily="34" charset="0"/>
                <a:cs typeface="Arial" panose="020B0604020202020204" pitchFamily="34" charset="0"/>
              </a:rPr>
              <a:t>Example (CSS):</a:t>
            </a:r>
          </a:p>
          <a:p>
            <a:pPr marL="0" indent="0">
              <a:buNone/>
            </a:pPr>
            <a:endParaRPr lang="en-US" sz="2200" b="1" u="sng" dirty="0">
              <a:latin typeface="Arial" panose="020B0604020202020204" pitchFamily="34" charset="0"/>
              <a:cs typeface="Arial" panose="020B0604020202020204" pitchFamily="34" charset="0"/>
            </a:endParaRPr>
          </a:p>
          <a:p>
            <a:pPr marL="400050" lvl="1" indent="0">
              <a:buNone/>
            </a:pPr>
            <a:r>
              <a:rPr lang="en-US" sz="3100" b="1" dirty="0" smtClean="0">
                <a:latin typeface="Arial" panose="020B0604020202020204" pitchFamily="34" charset="0"/>
                <a:cs typeface="Arial" panose="020B0604020202020204" pitchFamily="34" charset="0"/>
              </a:rPr>
              <a:t>.</a:t>
            </a:r>
            <a:r>
              <a:rPr lang="en-US" sz="3100" b="1" dirty="0" err="1" smtClean="0">
                <a:latin typeface="Arial" panose="020B0604020202020204" pitchFamily="34" charset="0"/>
                <a:cs typeface="Arial" panose="020B0604020202020204" pitchFamily="34" charset="0"/>
              </a:rPr>
              <a:t>bigBlue</a:t>
            </a:r>
            <a:r>
              <a:rPr lang="en-US" sz="3100" b="1" dirty="0" smtClean="0">
                <a:latin typeface="Arial" panose="020B0604020202020204" pitchFamily="34" charset="0"/>
                <a:cs typeface="Arial" panose="020B0604020202020204" pitchFamily="34" charset="0"/>
              </a:rPr>
              <a:t> </a:t>
            </a:r>
          </a:p>
          <a:p>
            <a:pPr marL="400050" lvl="1" indent="0">
              <a:buNone/>
            </a:pPr>
            <a:r>
              <a:rPr lang="en-US" sz="3100" b="1" dirty="0" smtClean="0">
                <a:latin typeface="Arial" panose="020B0604020202020204" pitchFamily="34" charset="0"/>
                <a:cs typeface="Arial" panose="020B0604020202020204" pitchFamily="34" charset="0"/>
              </a:rPr>
              <a:t>{</a:t>
            </a:r>
          </a:p>
          <a:p>
            <a:pPr marL="400050" lvl="1" indent="0">
              <a:buNone/>
            </a:pPr>
            <a:r>
              <a:rPr lang="en-US" sz="3100" b="1" dirty="0">
                <a:latin typeface="Arial" panose="020B0604020202020204" pitchFamily="34" charset="0"/>
                <a:cs typeface="Arial" panose="020B0604020202020204" pitchFamily="34" charset="0"/>
              </a:rPr>
              <a:t>	</a:t>
            </a:r>
            <a:r>
              <a:rPr lang="en-US" sz="3100" b="1" dirty="0" smtClean="0">
                <a:latin typeface="Arial" panose="020B0604020202020204" pitchFamily="34" charset="0"/>
                <a:cs typeface="Arial" panose="020B0604020202020204" pitchFamily="34" charset="0"/>
              </a:rPr>
              <a:t>font-size: 100px;</a:t>
            </a:r>
          </a:p>
          <a:p>
            <a:pPr marL="400050" lvl="1" indent="0">
              <a:buNone/>
            </a:pPr>
            <a:r>
              <a:rPr lang="en-US" sz="3100" b="1" dirty="0" smtClean="0">
                <a:latin typeface="Arial" panose="020B0604020202020204" pitchFamily="34" charset="0"/>
                <a:cs typeface="Arial" panose="020B0604020202020204" pitchFamily="34" charset="0"/>
              </a:rPr>
              <a:t>	color: </a:t>
            </a:r>
            <a:r>
              <a:rPr lang="en-US" sz="3100" b="1" dirty="0" err="1" smtClean="0">
                <a:latin typeface="Arial" panose="020B0604020202020204" pitchFamily="34" charset="0"/>
                <a:cs typeface="Arial" panose="020B0604020202020204" pitchFamily="34" charset="0"/>
              </a:rPr>
              <a:t>blue;s</a:t>
            </a:r>
            <a:endParaRPr lang="en-US" sz="3100" b="1" dirty="0" smtClean="0">
              <a:latin typeface="Arial" panose="020B0604020202020204" pitchFamily="34" charset="0"/>
              <a:cs typeface="Arial" panose="020B0604020202020204" pitchFamily="34" charset="0"/>
            </a:endParaRPr>
          </a:p>
          <a:p>
            <a:pPr marL="400050" lvl="1" indent="0">
              <a:buNone/>
            </a:pPr>
            <a:r>
              <a:rPr lang="en-US" sz="3100" b="1" dirty="0" smtClean="0">
                <a:latin typeface="Arial" panose="020B0604020202020204" pitchFamily="34" charset="0"/>
                <a:cs typeface="Arial" panose="020B0604020202020204" pitchFamily="34" charset="0"/>
              </a:rPr>
              <a:t>}</a:t>
            </a:r>
          </a:p>
          <a:p>
            <a:pPr marL="400050" lvl="1" indent="0">
              <a:buNone/>
            </a:pPr>
            <a:endParaRPr lang="en-US" sz="3900" b="1" dirty="0">
              <a:latin typeface="Arial" panose="020B0604020202020204" pitchFamily="34" charset="0"/>
              <a:cs typeface="Arial" panose="020B0604020202020204" pitchFamily="34" charset="0"/>
            </a:endParaRPr>
          </a:p>
          <a:p>
            <a:pPr marL="0" indent="0">
              <a:buNone/>
            </a:pPr>
            <a:endParaRPr lang="en-US" sz="1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54700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5871"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9" name="TextBox 8"/>
          <p:cNvSpPr txBox="1"/>
          <p:nvPr/>
        </p:nvSpPr>
        <p:spPr>
          <a:xfrm>
            <a:off x="6247493" y="6642796"/>
            <a:ext cx="2787650" cy="21520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Rutgers Coding Bootcamp - All Rights Reserved</a:t>
            </a:r>
          </a:p>
        </p:txBody>
      </p:sp>
      <p:sp>
        <p:nvSpPr>
          <p:cNvPr id="16" name="Rectangle 15"/>
          <p:cNvSpPr/>
          <p:nvPr/>
        </p:nvSpPr>
        <p:spPr>
          <a:xfrm>
            <a:off x="304800" y="98052"/>
            <a:ext cx="51054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Key CSS Attributes</a:t>
            </a:r>
            <a:endParaRPr lang="en-US" sz="2400" b="1" dirty="0">
              <a:latin typeface="Arial" panose="020B0604020202020204" pitchFamily="34" charset="0"/>
              <a:cs typeface="Arial" panose="020B0604020202020204" pitchFamily="34" charset="0"/>
            </a:endParaRPr>
          </a:p>
        </p:txBody>
      </p:sp>
      <p:cxnSp>
        <p:nvCxnSpPr>
          <p:cNvPr id="12" name="Straight Connector 1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7" name="Content Placeholder 2"/>
          <p:cNvSpPr>
            <a:spLocks noGrp="1"/>
          </p:cNvSpPr>
          <p:nvPr>
            <p:ph idx="1"/>
          </p:nvPr>
        </p:nvSpPr>
        <p:spPr>
          <a:xfrm>
            <a:off x="457200" y="783753"/>
            <a:ext cx="8153400" cy="5151884"/>
          </a:xfrm>
        </p:spPr>
        <p:txBody>
          <a:bodyPr>
            <a:normAutofit fontScale="85000" lnSpcReduction="20000"/>
          </a:bodyPr>
          <a:lstStyle/>
          <a:p>
            <a:pPr marL="0" indent="0">
              <a:buNone/>
            </a:pPr>
            <a:r>
              <a:rPr lang="en-US" sz="2200" b="1" u="sng" dirty="0" smtClean="0">
                <a:latin typeface="Arial" panose="020B0604020202020204" pitchFamily="34" charset="0"/>
                <a:cs typeface="Arial" panose="020B0604020202020204" pitchFamily="34" charset="0"/>
              </a:rPr>
              <a:t>Font / Color:</a:t>
            </a:r>
          </a:p>
          <a:p>
            <a:r>
              <a:rPr lang="en-US" sz="2200" b="1" dirty="0" smtClean="0">
                <a:latin typeface="Arial" panose="020B0604020202020204" pitchFamily="34" charset="0"/>
                <a:cs typeface="Arial" panose="020B0604020202020204" pitchFamily="34" charset="0"/>
              </a:rPr>
              <a:t>color</a:t>
            </a:r>
            <a:r>
              <a:rPr lang="en-US" sz="2200" dirty="0" smtClean="0">
                <a:latin typeface="Arial" panose="020B0604020202020204" pitchFamily="34" charset="0"/>
                <a:cs typeface="Arial" panose="020B0604020202020204" pitchFamily="34" charset="0"/>
              </a:rPr>
              <a:t>: Sets color of text</a:t>
            </a:r>
          </a:p>
          <a:p>
            <a:r>
              <a:rPr lang="en-US" sz="2200" b="1" dirty="0" smtClean="0">
                <a:latin typeface="Arial" panose="020B0604020202020204" pitchFamily="34" charset="0"/>
                <a:cs typeface="Arial" panose="020B0604020202020204" pitchFamily="34" charset="0"/>
              </a:rPr>
              <a:t>font-size</a:t>
            </a:r>
            <a:r>
              <a:rPr lang="en-US" sz="2200" dirty="0" smtClean="0">
                <a:latin typeface="Arial" panose="020B0604020202020204" pitchFamily="34" charset="0"/>
                <a:cs typeface="Arial" panose="020B0604020202020204" pitchFamily="34" charset="0"/>
              </a:rPr>
              <a:t>: Sets size of the font</a:t>
            </a:r>
          </a:p>
          <a:p>
            <a:r>
              <a:rPr lang="en-US" sz="2200" b="1" dirty="0" smtClean="0">
                <a:latin typeface="Arial" panose="020B0604020202020204" pitchFamily="34" charset="0"/>
                <a:cs typeface="Arial" panose="020B0604020202020204" pitchFamily="34" charset="0"/>
              </a:rPr>
              <a:t>font-style</a:t>
            </a:r>
            <a:r>
              <a:rPr lang="en-US" sz="2200" dirty="0" smtClean="0">
                <a:latin typeface="Arial" panose="020B0604020202020204" pitchFamily="34" charset="0"/>
                <a:cs typeface="Arial" panose="020B0604020202020204" pitchFamily="34" charset="0"/>
              </a:rPr>
              <a:t>: Sets italics</a:t>
            </a:r>
          </a:p>
          <a:p>
            <a:r>
              <a:rPr lang="en-US" sz="2200" b="1" dirty="0">
                <a:latin typeface="Arial" panose="020B0604020202020204" pitchFamily="34" charset="0"/>
                <a:cs typeface="Arial" panose="020B0604020202020204" pitchFamily="34" charset="0"/>
              </a:rPr>
              <a:t>f</a:t>
            </a:r>
            <a:r>
              <a:rPr lang="en-US" sz="2200" b="1" dirty="0" smtClean="0">
                <a:latin typeface="Arial" panose="020B0604020202020204" pitchFamily="34" charset="0"/>
                <a:cs typeface="Arial" panose="020B0604020202020204" pitchFamily="34" charset="0"/>
              </a:rPr>
              <a:t>ont-weight</a:t>
            </a:r>
            <a:r>
              <a:rPr lang="en-US" sz="2200" dirty="0" smtClean="0">
                <a:latin typeface="Arial" panose="020B0604020202020204" pitchFamily="34" charset="0"/>
                <a:cs typeface="Arial" panose="020B0604020202020204" pitchFamily="34" charset="0"/>
              </a:rPr>
              <a:t>: Sets bold </a:t>
            </a:r>
          </a:p>
          <a:p>
            <a:pPr marL="0" indent="0">
              <a:buNone/>
            </a:pPr>
            <a:endParaRPr lang="en-US" sz="2200" b="1" dirty="0" smtClean="0">
              <a:latin typeface="Arial" panose="020B0604020202020204" pitchFamily="34" charset="0"/>
              <a:cs typeface="Arial" panose="020B0604020202020204" pitchFamily="34" charset="0"/>
            </a:endParaRPr>
          </a:p>
          <a:p>
            <a:pPr marL="0" indent="0">
              <a:buNone/>
            </a:pPr>
            <a:r>
              <a:rPr lang="en-US" sz="2200" b="1" u="sng" dirty="0" smtClean="0">
                <a:latin typeface="Arial" panose="020B0604020202020204" pitchFamily="34" charset="0"/>
                <a:cs typeface="Arial" panose="020B0604020202020204" pitchFamily="34" charset="0"/>
              </a:rPr>
              <a:t>Alignment / Spacing:</a:t>
            </a:r>
          </a:p>
          <a:p>
            <a:r>
              <a:rPr lang="en-US" sz="2200" b="1" dirty="0" smtClean="0">
                <a:latin typeface="Arial" panose="020B0604020202020204" pitchFamily="34" charset="0"/>
                <a:cs typeface="Arial" panose="020B0604020202020204" pitchFamily="34" charset="0"/>
              </a:rPr>
              <a:t>margin-top(bottom/left/right): </a:t>
            </a:r>
            <a:r>
              <a:rPr lang="en-US" sz="2200" dirty="0" smtClean="0">
                <a:latin typeface="Arial" panose="020B0604020202020204" pitchFamily="34" charset="0"/>
                <a:cs typeface="Arial" panose="020B0604020202020204" pitchFamily="34" charset="0"/>
              </a:rPr>
              <a:t>Adds space between element and its own border.</a:t>
            </a:r>
          </a:p>
          <a:p>
            <a:endParaRPr lang="en-US" sz="2200" b="1" dirty="0" smtClean="0">
              <a:latin typeface="Arial" panose="020B0604020202020204" pitchFamily="34" charset="0"/>
              <a:cs typeface="Arial" panose="020B0604020202020204" pitchFamily="34" charset="0"/>
            </a:endParaRPr>
          </a:p>
          <a:p>
            <a:r>
              <a:rPr lang="en-US" sz="2200" b="1" dirty="0" smtClean="0">
                <a:latin typeface="Arial" panose="020B0604020202020204" pitchFamily="34" charset="0"/>
                <a:cs typeface="Arial" panose="020B0604020202020204" pitchFamily="34" charset="0"/>
              </a:rPr>
              <a:t>margin-top (bottom/left/right): </a:t>
            </a:r>
            <a:r>
              <a:rPr lang="en-US" sz="2200" dirty="0" smtClean="0">
                <a:latin typeface="Arial" panose="020B0604020202020204" pitchFamily="34" charset="0"/>
                <a:cs typeface="Arial" panose="020B0604020202020204" pitchFamily="34" charset="0"/>
              </a:rPr>
              <a:t>Adds space between element and surrounding elements.</a:t>
            </a:r>
          </a:p>
          <a:p>
            <a:endParaRPr lang="en-US" sz="2200" b="1" dirty="0">
              <a:latin typeface="Arial" panose="020B0604020202020204" pitchFamily="34" charset="0"/>
              <a:cs typeface="Arial" panose="020B0604020202020204" pitchFamily="34" charset="0"/>
            </a:endParaRPr>
          </a:p>
          <a:p>
            <a:r>
              <a:rPr lang="en-US" sz="2200" b="1" dirty="0" smtClean="0">
                <a:latin typeface="Arial" panose="020B0604020202020204" pitchFamily="34" charset="0"/>
                <a:cs typeface="Arial" panose="020B0604020202020204" pitchFamily="34" charset="0"/>
              </a:rPr>
              <a:t>float: </a:t>
            </a:r>
            <a:r>
              <a:rPr lang="en-US" sz="2200" dirty="0" smtClean="0">
                <a:latin typeface="Arial" panose="020B0604020202020204" pitchFamily="34" charset="0"/>
                <a:cs typeface="Arial" panose="020B0604020202020204" pitchFamily="34" charset="0"/>
              </a:rPr>
              <a:t>Forces elements to the sides, centers, or tops</a:t>
            </a:r>
          </a:p>
          <a:p>
            <a:pPr marL="0" indent="0">
              <a:buNone/>
            </a:pPr>
            <a:endParaRPr lang="en-US" sz="2200" b="1" dirty="0" smtClean="0">
              <a:latin typeface="Arial" panose="020B0604020202020204" pitchFamily="34" charset="0"/>
              <a:cs typeface="Arial" panose="020B0604020202020204" pitchFamily="34" charset="0"/>
            </a:endParaRPr>
          </a:p>
          <a:p>
            <a:pPr marL="0" indent="0">
              <a:buNone/>
            </a:pPr>
            <a:r>
              <a:rPr lang="en-US" sz="2200" b="1" u="sng" dirty="0" smtClean="0">
                <a:latin typeface="Arial" panose="020B0604020202020204" pitchFamily="34" charset="0"/>
                <a:cs typeface="Arial" panose="020B0604020202020204" pitchFamily="34" charset="0"/>
              </a:rPr>
              <a:t>Background: </a:t>
            </a:r>
          </a:p>
          <a:p>
            <a:r>
              <a:rPr lang="en-US" sz="2200" b="1" dirty="0" smtClean="0">
                <a:latin typeface="Arial" panose="020B0604020202020204" pitchFamily="34" charset="0"/>
                <a:cs typeface="Arial" panose="020B0604020202020204" pitchFamily="34" charset="0"/>
              </a:rPr>
              <a:t>background-color: </a:t>
            </a:r>
            <a:r>
              <a:rPr lang="en-US" sz="2200" dirty="0" smtClean="0">
                <a:latin typeface="Arial" panose="020B0604020202020204" pitchFamily="34" charset="0"/>
                <a:cs typeface="Arial" panose="020B0604020202020204" pitchFamily="34" charset="0"/>
              </a:rPr>
              <a:t>sets background color</a:t>
            </a:r>
          </a:p>
          <a:p>
            <a:r>
              <a:rPr lang="en-US" sz="2200" b="1" dirty="0">
                <a:latin typeface="Arial" panose="020B0604020202020204" pitchFamily="34" charset="0"/>
                <a:cs typeface="Arial" panose="020B0604020202020204" pitchFamily="34" charset="0"/>
              </a:rPr>
              <a:t>b</a:t>
            </a:r>
            <a:r>
              <a:rPr lang="en-US" sz="2200" b="1" dirty="0" smtClean="0">
                <a:latin typeface="Arial" panose="020B0604020202020204" pitchFamily="34" charset="0"/>
                <a:cs typeface="Arial" panose="020B0604020202020204" pitchFamily="34" charset="0"/>
              </a:rPr>
              <a:t>ackground-image: </a:t>
            </a:r>
            <a:r>
              <a:rPr lang="en-US" sz="2200" dirty="0" smtClean="0">
                <a:latin typeface="Arial" panose="020B0604020202020204" pitchFamily="34" charset="0"/>
                <a:cs typeface="Arial" panose="020B0604020202020204" pitchFamily="34" charset="0"/>
              </a:rPr>
              <a:t>sets background image</a:t>
            </a:r>
          </a:p>
          <a:p>
            <a:endParaRPr lang="en-US" sz="2200" b="1" dirty="0">
              <a:latin typeface="Arial" panose="020B0604020202020204" pitchFamily="34" charset="0"/>
              <a:cs typeface="Arial" panose="020B0604020202020204" pitchFamily="34" charset="0"/>
            </a:endParaRPr>
          </a:p>
          <a:p>
            <a:pPr marL="0" indent="0">
              <a:buNone/>
            </a:pPr>
            <a:endParaRPr lang="en-US" sz="2200" b="1" u="sng"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endParaRPr lang="en-US" sz="1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2442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5871"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9" name="TextBox 8"/>
          <p:cNvSpPr txBox="1"/>
          <p:nvPr/>
        </p:nvSpPr>
        <p:spPr>
          <a:xfrm>
            <a:off x="6247493" y="6642796"/>
            <a:ext cx="2787650" cy="21520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Rutgers Coding Bootcamp - All Rights Reserved</a:t>
            </a:r>
          </a:p>
        </p:txBody>
      </p:sp>
      <p:sp>
        <p:nvSpPr>
          <p:cNvPr id="16" name="Rectangle 15"/>
          <p:cNvSpPr/>
          <p:nvPr/>
        </p:nvSpPr>
        <p:spPr>
          <a:xfrm>
            <a:off x="304800" y="98052"/>
            <a:ext cx="51054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Powerful Duo</a:t>
            </a:r>
            <a:endParaRPr lang="en-US" sz="2400" b="1" dirty="0">
              <a:latin typeface="Arial" panose="020B0604020202020204" pitchFamily="34" charset="0"/>
              <a:cs typeface="Arial" panose="020B0604020202020204" pitchFamily="34" charset="0"/>
            </a:endParaRPr>
          </a:p>
        </p:txBody>
      </p:sp>
      <p:cxnSp>
        <p:nvCxnSpPr>
          <p:cNvPr id="12" name="Straight Connector 1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5" name="Content Placeholder 2"/>
          <p:cNvSpPr txBox="1">
            <a:spLocks/>
          </p:cNvSpPr>
          <p:nvPr/>
        </p:nvSpPr>
        <p:spPr>
          <a:xfrm>
            <a:off x="443345" y="1981200"/>
            <a:ext cx="8229600" cy="3124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latin typeface="Arial" panose="020B0604020202020204" pitchFamily="34" charset="0"/>
                <a:cs typeface="Arial" panose="020B0604020202020204" pitchFamily="34" charset="0"/>
              </a:rPr>
              <a:t>Believe it or not… HTML / CSS is all you need to develop a full-blown rich looking website. </a:t>
            </a:r>
          </a:p>
          <a:p>
            <a:pPr marL="0" indent="0" algn="ctr">
              <a:buFont typeface="Arial" panose="020B0604020202020204" pitchFamily="34" charset="0"/>
              <a:buNone/>
            </a:pP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2508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CSS Show!</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0" name="TextBox 9"/>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25868703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Flowchart: Process 7"/>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 name="TextBox 1"/>
          <p:cNvSpPr txBox="1"/>
          <p:nvPr/>
        </p:nvSpPr>
        <p:spPr>
          <a:xfrm>
            <a:off x="304800" y="914400"/>
            <a:ext cx="8686800" cy="3046988"/>
          </a:xfrm>
          <a:prstGeom prst="rect">
            <a:avLst/>
          </a:prstGeom>
          <a:noFill/>
        </p:spPr>
        <p:txBody>
          <a:bodyPr wrap="square" rtlCol="0">
            <a:spAutoFit/>
          </a:bodyPr>
          <a:lstStyle/>
          <a:p>
            <a:r>
              <a:rPr lang="en-US" sz="2400" b="1" dirty="0" smtClean="0">
                <a:latin typeface="Arial" panose="020B0604020202020204" pitchFamily="34" charset="0"/>
                <a:ea typeface="Roboto" pitchFamily="2" charset="0"/>
                <a:cs typeface="Arial" panose="020B0604020202020204" pitchFamily="34" charset="0"/>
              </a:rPr>
              <a:t>Assignment</a:t>
            </a:r>
          </a:p>
          <a:p>
            <a:endParaRPr lang="en-US" sz="2400" dirty="0" smtClean="0">
              <a:latin typeface="Arial" panose="020B0604020202020204" pitchFamily="34" charset="0"/>
              <a:ea typeface="Roboto" pitchFamily="2" charset="0"/>
              <a:cs typeface="Arial" panose="020B0604020202020204" pitchFamily="34" charset="0"/>
            </a:endParaRPr>
          </a:p>
          <a:p>
            <a:r>
              <a:rPr lang="en-US" sz="2400" dirty="0" smtClean="0">
                <a:latin typeface="Arial" panose="020B0604020202020204" pitchFamily="34" charset="0"/>
                <a:ea typeface="Roboto" pitchFamily="2" charset="0"/>
                <a:cs typeface="Arial" panose="020B0604020202020204" pitchFamily="34" charset="0"/>
              </a:rPr>
              <a:t>In this activity, you’ll be upgrading your previous HTML bio using CSS styles. Once you are done with your changes, you’ll commit and push these changes up to GitHub.</a:t>
            </a:r>
          </a:p>
          <a:p>
            <a:endParaRPr lang="en-US" sz="2400" dirty="0" smtClean="0">
              <a:latin typeface="Arial" panose="020B0604020202020204" pitchFamily="34" charset="0"/>
              <a:ea typeface="Roboto" pitchFamily="2" charset="0"/>
              <a:cs typeface="Arial" panose="020B0604020202020204" pitchFamily="34" charset="0"/>
            </a:endParaRPr>
          </a:p>
          <a:p>
            <a:r>
              <a:rPr lang="en-US" sz="2400" dirty="0" smtClean="0">
                <a:latin typeface="Arial" panose="020B0604020202020204" pitchFamily="34" charset="0"/>
                <a:ea typeface="Roboto" pitchFamily="2" charset="0"/>
                <a:cs typeface="Arial" panose="020B0604020202020204" pitchFamily="34" charset="0"/>
              </a:rPr>
              <a:t>Additional instructions, sent via Slack.</a:t>
            </a:r>
          </a:p>
          <a:p>
            <a:endParaRPr lang="en-US" sz="2400" dirty="0" smtClean="0">
              <a:latin typeface="Arial" panose="020B0604020202020204" pitchFamily="34" charset="0"/>
              <a:ea typeface="Roboto" pitchFamily="2" charset="0"/>
              <a:cs typeface="Arial" panose="020B0604020202020204" pitchFamily="34" charset="0"/>
            </a:endParaRPr>
          </a:p>
        </p:txBody>
      </p:sp>
      <p:sp>
        <p:nvSpPr>
          <p:cNvPr id="11" name="Rectangle 10"/>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&gt; YOUR TURN!!</a:t>
            </a:r>
            <a:endParaRPr lang="en-US" sz="2400" b="1" dirty="0">
              <a:latin typeface="Arial" panose="020B0604020202020204" pitchFamily="34" charset="0"/>
              <a:cs typeface="Arial" panose="020B0604020202020204" pitchFamily="34" charset="0"/>
            </a:endParaRPr>
          </a:p>
        </p:txBody>
      </p:sp>
      <p:sp>
        <p:nvSpPr>
          <p:cNvPr id="13" name="Flowchart: Process 12"/>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5" name="TextBox 14"/>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16" name="Straight Connector 15"/>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0525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CSS Resets</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0" name="TextBox 9"/>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38787919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9" name="TextBox 8"/>
          <p:cNvSpPr txBox="1"/>
          <p:nvPr/>
        </p:nvSpPr>
        <p:spPr>
          <a:xfrm>
            <a:off x="6247493" y="6642796"/>
            <a:ext cx="2787650" cy="21520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Rutgers Coding Bootcamp - All Rights Reserved</a:t>
            </a:r>
          </a:p>
        </p:txBody>
      </p:sp>
      <p:sp>
        <p:nvSpPr>
          <p:cNvPr id="16" name="Rectangle 15"/>
          <p:cNvSpPr/>
          <p:nvPr/>
        </p:nvSpPr>
        <p:spPr>
          <a:xfrm>
            <a:off x="304800" y="98052"/>
            <a:ext cx="4076701"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Homework Assignment</a:t>
            </a:r>
            <a:endParaRPr lang="en-US" sz="2400" b="1" dirty="0">
              <a:latin typeface="Arial" panose="020B0604020202020204" pitchFamily="34" charset="0"/>
              <a:cs typeface="Arial" panose="020B0604020202020204" pitchFamily="34" charset="0"/>
            </a:endParaRPr>
          </a:p>
        </p:txBody>
      </p:sp>
      <p:sp>
        <p:nvSpPr>
          <p:cNvPr id="17" name="Shape 70"/>
          <p:cNvSpPr txBox="1">
            <a:spLocks/>
          </p:cNvSpPr>
          <p:nvPr/>
        </p:nvSpPr>
        <p:spPr>
          <a:xfrm>
            <a:off x="304799" y="762000"/>
            <a:ext cx="8740775" cy="4495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smtClean="0">
                <a:latin typeface="Arial" panose="020B0604020202020204" pitchFamily="34" charset="0"/>
                <a:cs typeface="Arial" panose="020B0604020202020204" pitchFamily="34" charset="0"/>
              </a:rPr>
              <a:t>Also, at this point everyone should have access to the homework repository </a:t>
            </a:r>
            <a:r>
              <a:rPr lang="en-US" sz="2200" b="1" dirty="0">
                <a:latin typeface="Arial" panose="020B0604020202020204" pitchFamily="34" charset="0"/>
                <a:cs typeface="Arial" panose="020B0604020202020204" pitchFamily="34" charset="0"/>
              </a:rPr>
              <a:t>in GitHub.</a:t>
            </a:r>
            <a:br>
              <a:rPr lang="en-US" sz="2200" b="1" dirty="0">
                <a:latin typeface="Arial" panose="020B0604020202020204" pitchFamily="34" charset="0"/>
                <a:cs typeface="Arial" panose="020B0604020202020204" pitchFamily="34" charset="0"/>
              </a:rPr>
            </a:br>
            <a:r>
              <a:rPr lang="en-US" sz="2200" b="1" dirty="0" smtClean="0">
                <a:latin typeface="Arial" panose="020B0604020202020204" pitchFamily="34" charset="0"/>
                <a:cs typeface="Arial" panose="020B0604020202020204" pitchFamily="34" charset="0"/>
              </a:rPr>
              <a:t/>
            </a:r>
            <a:br>
              <a:rPr lang="en-US" sz="2200" b="1" dirty="0" smtClean="0">
                <a:latin typeface="Arial" panose="020B0604020202020204" pitchFamily="34" charset="0"/>
                <a:cs typeface="Arial" panose="020B0604020202020204" pitchFamily="34" charset="0"/>
              </a:rPr>
            </a:br>
            <a:r>
              <a:rPr lang="en-US" sz="2200" dirty="0" smtClean="0">
                <a:latin typeface="Arial" panose="020B0604020202020204" pitchFamily="34" charset="0"/>
                <a:cs typeface="Arial" panose="020B0604020202020204" pitchFamily="34" charset="0"/>
                <a:hlinkClick r:id="rId3"/>
              </a:rPr>
              <a:t>https</a:t>
            </a:r>
            <a:r>
              <a:rPr lang="en-US" sz="2200" dirty="0">
                <a:latin typeface="Arial" panose="020B0604020202020204" pitchFamily="34" charset="0"/>
                <a:cs typeface="Arial" panose="020B0604020202020204" pitchFamily="34" charset="0"/>
                <a:hlinkClick r:id="rId3"/>
              </a:rPr>
              <a:t>://</a:t>
            </a:r>
            <a:r>
              <a:rPr lang="en-US" sz="2200" dirty="0" smtClean="0">
                <a:latin typeface="Arial" panose="020B0604020202020204" pitchFamily="34" charset="0"/>
                <a:cs typeface="Arial" panose="020B0604020202020204" pitchFamily="34" charset="0"/>
                <a:hlinkClick r:id="rId3"/>
              </a:rPr>
              <a:t>github.com/RutgersCodingBootcamp/All-Classwork-Homework</a:t>
            </a:r>
            <a:endParaRPr lang="en-US" sz="2200" dirty="0" smtClean="0">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a:p>
            <a:r>
              <a:rPr lang="en-US" sz="2200" b="1" dirty="0" smtClean="0">
                <a:latin typeface="Arial" panose="020B0604020202020204" pitchFamily="34" charset="0"/>
                <a:cs typeface="Arial" panose="020B0604020202020204" pitchFamily="34" charset="0"/>
              </a:rPr>
              <a:t>Homework Assignment #1 is </a:t>
            </a:r>
            <a:r>
              <a:rPr lang="en-US" sz="2200" dirty="0" smtClean="0">
                <a:latin typeface="Arial" panose="020B0604020202020204" pitchFamily="34" charset="0"/>
                <a:cs typeface="Arial" panose="020B0604020202020204" pitchFamily="34" charset="0"/>
              </a:rPr>
              <a:t>Due: </a:t>
            </a:r>
            <a:br>
              <a:rPr lang="en-US" sz="2200" dirty="0" smtClean="0">
                <a:latin typeface="Arial" panose="020B0604020202020204" pitchFamily="34" charset="0"/>
                <a:cs typeface="Arial" panose="020B0604020202020204" pitchFamily="34" charset="0"/>
              </a:rPr>
            </a:br>
            <a:r>
              <a:rPr lang="en-US" sz="2200" dirty="0" smtClean="0">
                <a:latin typeface="Arial" panose="020B0604020202020204" pitchFamily="34" charset="0"/>
                <a:cs typeface="Arial" panose="020B0604020202020204" pitchFamily="34" charset="0"/>
              </a:rPr>
              <a:t>	</a:t>
            </a:r>
            <a:r>
              <a:rPr lang="en-US" sz="2200" b="1" u="sng" dirty="0" smtClean="0">
                <a:latin typeface="Arial" panose="020B0604020202020204" pitchFamily="34" charset="0"/>
                <a:cs typeface="Arial" panose="020B0604020202020204" pitchFamily="34" charset="0"/>
              </a:rPr>
              <a:t>MW Class - Monday (2/1/16)</a:t>
            </a:r>
            <a:r>
              <a:rPr lang="en-US" sz="2200" b="1" dirty="0" smtClean="0">
                <a:latin typeface="Arial" panose="020B0604020202020204" pitchFamily="34" charset="0"/>
                <a:cs typeface="Arial" panose="020B0604020202020204" pitchFamily="34" charset="0"/>
              </a:rPr>
              <a:t/>
            </a:r>
            <a:br>
              <a:rPr lang="en-US" sz="2200" b="1" dirty="0" smtClean="0">
                <a:latin typeface="Arial" panose="020B0604020202020204" pitchFamily="34" charset="0"/>
                <a:cs typeface="Arial" panose="020B0604020202020204" pitchFamily="34" charset="0"/>
              </a:rPr>
            </a:br>
            <a:r>
              <a:rPr lang="en-US" sz="2200" b="1" dirty="0" smtClean="0">
                <a:latin typeface="Arial" panose="020B0604020202020204" pitchFamily="34" charset="0"/>
                <a:cs typeface="Arial" panose="020B0604020202020204" pitchFamily="34" charset="0"/>
              </a:rPr>
              <a:t>	</a:t>
            </a:r>
            <a:r>
              <a:rPr lang="en-US" sz="2200" b="1" u="sng" dirty="0" smtClean="0">
                <a:latin typeface="Arial" panose="020B0604020202020204" pitchFamily="34" charset="0"/>
                <a:cs typeface="Arial" panose="020B0604020202020204" pitchFamily="34" charset="0"/>
              </a:rPr>
              <a:t>TTH Class – Tuesday (2/2/16)</a:t>
            </a:r>
            <a:endParaRPr lang="en-US" sz="2200" u="sng" dirty="0" smtClean="0">
              <a:latin typeface="Arial" panose="020B0604020202020204" pitchFamily="34" charset="0"/>
              <a:cs typeface="Arial" panose="020B0604020202020204" pitchFamily="34" charset="0"/>
            </a:endParaRPr>
          </a:p>
          <a:p>
            <a:endParaRPr lang="en-US" sz="1400" b="1" dirty="0">
              <a:latin typeface="Arial" panose="020B0604020202020204" pitchFamily="34" charset="0"/>
              <a:cs typeface="Arial" panose="020B0604020202020204" pitchFamily="34" charset="0"/>
            </a:endParaRPr>
          </a:p>
        </p:txBody>
      </p:sp>
      <p:cxnSp>
        <p:nvCxnSpPr>
          <p:cNvPr id="12" name="Straight Connector 1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3866285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76962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Loading Multiple CSS Files ***(Very Important!!!)***</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pic>
        <p:nvPicPr>
          <p:cNvPr id="2" name="Picture 1"/>
          <p:cNvPicPr>
            <a:picLocks noChangeAspect="1"/>
          </p:cNvPicPr>
          <p:nvPr/>
        </p:nvPicPr>
        <p:blipFill>
          <a:blip r:embed="rId4"/>
          <a:stretch>
            <a:fillRect/>
          </a:stretch>
        </p:blipFill>
        <p:spPr>
          <a:xfrm>
            <a:off x="331596" y="762000"/>
            <a:ext cx="8545215" cy="3141803"/>
          </a:xfrm>
          <a:prstGeom prst="rect">
            <a:avLst/>
          </a:prstGeom>
        </p:spPr>
      </p:pic>
      <p:sp>
        <p:nvSpPr>
          <p:cNvPr id="9" name="Shape 70"/>
          <p:cNvSpPr txBox="1">
            <a:spLocks/>
          </p:cNvSpPr>
          <p:nvPr/>
        </p:nvSpPr>
        <p:spPr>
          <a:xfrm>
            <a:off x="321547" y="3977290"/>
            <a:ext cx="8555263" cy="227111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smtClean="0">
                <a:latin typeface="Arial" panose="020B0604020202020204" pitchFamily="34" charset="0"/>
                <a:cs typeface="Arial" panose="020B0604020202020204" pitchFamily="34" charset="0"/>
              </a:rPr>
              <a:t>One of the most powerful aspects of CSS is the ability to deploy multiple CSS files simultaneously.</a:t>
            </a:r>
          </a:p>
          <a:p>
            <a:endParaRPr lang="en-US" sz="1800" dirty="0">
              <a:latin typeface="Arial" panose="020B0604020202020204" pitchFamily="34" charset="0"/>
              <a:cs typeface="Arial" panose="020B0604020202020204" pitchFamily="34" charset="0"/>
            </a:endParaRPr>
          </a:p>
          <a:p>
            <a:r>
              <a:rPr lang="en-US" sz="1800" dirty="0" smtClean="0">
                <a:latin typeface="Arial" panose="020B0604020202020204" pitchFamily="34" charset="0"/>
                <a:cs typeface="Arial" panose="020B0604020202020204" pitchFamily="34" charset="0"/>
              </a:rPr>
              <a:t>This allows developers the ability to create complex designs – made up of multiple design elements. </a:t>
            </a:r>
          </a:p>
          <a:p>
            <a:endParaRPr lang="en-US" sz="1800" dirty="0">
              <a:latin typeface="Arial" panose="020B0604020202020204" pitchFamily="34" charset="0"/>
              <a:cs typeface="Arial" panose="020B0604020202020204" pitchFamily="34" charset="0"/>
            </a:endParaRPr>
          </a:p>
          <a:p>
            <a:r>
              <a:rPr lang="en-US" sz="1800" dirty="0" smtClean="0">
                <a:latin typeface="Arial" panose="020B0604020202020204" pitchFamily="34" charset="0"/>
                <a:cs typeface="Arial" panose="020B0604020202020204" pitchFamily="34" charset="0"/>
              </a:rPr>
              <a:t>Just remember  the loading </a:t>
            </a:r>
            <a:r>
              <a:rPr lang="en-US" sz="1800" b="1" i="1" u="sng" dirty="0" smtClean="0">
                <a:latin typeface="Arial" panose="020B0604020202020204" pitchFamily="34" charset="0"/>
                <a:cs typeface="Arial" panose="020B0604020202020204" pitchFamily="34" charset="0"/>
              </a:rPr>
              <a:t>order matters!!!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3033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8636000" cy="6350000"/>
          </a:xfrm>
          <a:prstGeom prst="rect">
            <a:avLst/>
          </a:prstGeom>
        </p:spPr>
      </p:pic>
    </p:spTree>
    <p:extLst>
      <p:ext uri="{BB962C8B-B14F-4D97-AF65-F5344CB8AC3E}">
        <p14:creationId xmlns:p14="http://schemas.microsoft.com/office/powerpoint/2010/main" val="41398981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Battle of the Browsers</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pic>
        <p:nvPicPr>
          <p:cNvPr id="1026" name="Picture 2" descr="http://www.blackbaudknowhow.com/wp-content/uploads/2012/11/Web-Browser-Wa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003207"/>
            <a:ext cx="3810000" cy="505777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70"/>
          <p:cNvSpPr txBox="1">
            <a:spLocks/>
          </p:cNvSpPr>
          <p:nvPr/>
        </p:nvSpPr>
        <p:spPr>
          <a:xfrm>
            <a:off x="4343400" y="1307708"/>
            <a:ext cx="4702174" cy="4114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smtClean="0">
                <a:latin typeface="Arial" panose="020B0604020202020204" pitchFamily="34" charset="0"/>
                <a:cs typeface="Arial" panose="020B0604020202020204" pitchFamily="34" charset="0"/>
              </a:rPr>
              <a:t>Under-the hood there are often significant differences between how browsers </a:t>
            </a:r>
            <a:r>
              <a:rPr lang="en-US" sz="2200" b="1" u="sng" dirty="0" smtClean="0">
                <a:latin typeface="Arial" panose="020B0604020202020204" pitchFamily="34" charset="0"/>
                <a:cs typeface="Arial" panose="020B0604020202020204" pitchFamily="34" charset="0"/>
              </a:rPr>
              <a:t>render</a:t>
            </a:r>
            <a:r>
              <a:rPr lang="en-US" sz="2200" b="1" dirty="0" smtClean="0">
                <a:latin typeface="Arial" panose="020B0604020202020204" pitchFamily="34" charset="0"/>
                <a:cs typeface="Arial" panose="020B0604020202020204" pitchFamily="34" charset="0"/>
              </a:rPr>
              <a:t> </a:t>
            </a:r>
            <a:r>
              <a:rPr lang="en-US" sz="2200" dirty="0" smtClean="0">
                <a:latin typeface="Arial" panose="020B0604020202020204" pitchFamily="34" charset="0"/>
                <a:cs typeface="Arial" panose="020B0604020202020204" pitchFamily="34" charset="0"/>
              </a:rPr>
              <a:t>webpages.</a:t>
            </a:r>
          </a:p>
          <a:p>
            <a:endParaRPr lang="en-US" sz="2200" dirty="0">
              <a:latin typeface="Arial" panose="020B0604020202020204" pitchFamily="34" charset="0"/>
              <a:cs typeface="Arial" panose="020B0604020202020204" pitchFamily="34" charset="0"/>
            </a:endParaRPr>
          </a:p>
          <a:p>
            <a:r>
              <a:rPr lang="en-US" sz="2200" dirty="0" smtClean="0">
                <a:latin typeface="Arial" panose="020B0604020202020204" pitchFamily="34" charset="0"/>
                <a:cs typeface="Arial" panose="020B0604020202020204" pitchFamily="34" charset="0"/>
              </a:rPr>
              <a:t>These differences in rendering agents can mean HTML/CSS gets displayed differently in each.</a:t>
            </a:r>
          </a:p>
          <a:p>
            <a:endParaRPr lang="en-US" sz="2200" dirty="0">
              <a:latin typeface="Arial" panose="020B0604020202020204" pitchFamily="34" charset="0"/>
              <a:cs typeface="Arial" panose="020B0604020202020204" pitchFamily="34" charset="0"/>
            </a:endParaRPr>
          </a:p>
          <a:p>
            <a:r>
              <a:rPr lang="en-US" sz="2200" dirty="0" smtClean="0">
                <a:latin typeface="Arial" panose="020B0604020202020204" pitchFamily="34" charset="0"/>
                <a:cs typeface="Arial" panose="020B0604020202020204" pitchFamily="34" charset="0"/>
              </a:rPr>
              <a:t>As designers/developers, creating </a:t>
            </a:r>
            <a:r>
              <a:rPr lang="en-US" sz="2200" b="1" u="sng" dirty="0" smtClean="0">
                <a:latin typeface="Arial" panose="020B0604020202020204" pitchFamily="34" charset="0"/>
                <a:cs typeface="Arial" panose="020B0604020202020204" pitchFamily="34" charset="0"/>
              </a:rPr>
              <a:t>cross-browser compatible </a:t>
            </a:r>
            <a:r>
              <a:rPr lang="en-US" sz="2200" dirty="0" smtClean="0">
                <a:latin typeface="Arial" panose="020B0604020202020204" pitchFamily="34" charset="0"/>
                <a:cs typeface="Arial" panose="020B0604020202020204" pitchFamily="34" charset="0"/>
              </a:rPr>
              <a:t>websites is critical. </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21735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Reset.css (or Normalize.css)</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pic>
        <p:nvPicPr>
          <p:cNvPr id="2" name="Picture 1"/>
          <p:cNvPicPr>
            <a:picLocks noChangeAspect="1"/>
          </p:cNvPicPr>
          <p:nvPr/>
        </p:nvPicPr>
        <p:blipFill>
          <a:blip r:embed="rId4"/>
          <a:stretch>
            <a:fillRect/>
          </a:stretch>
        </p:blipFill>
        <p:spPr>
          <a:xfrm>
            <a:off x="1143000" y="783753"/>
            <a:ext cx="6867525" cy="3673161"/>
          </a:xfrm>
          <a:prstGeom prst="rect">
            <a:avLst/>
          </a:prstGeom>
          <a:ln>
            <a:solidFill>
              <a:schemeClr val="accent1"/>
            </a:solidFill>
          </a:ln>
        </p:spPr>
      </p:pic>
      <p:sp>
        <p:nvSpPr>
          <p:cNvPr id="9" name="Shape 70"/>
          <p:cNvSpPr txBox="1">
            <a:spLocks/>
          </p:cNvSpPr>
          <p:nvPr/>
        </p:nvSpPr>
        <p:spPr>
          <a:xfrm>
            <a:off x="152399" y="4586812"/>
            <a:ext cx="8882743" cy="181344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smtClean="0">
                <a:latin typeface="Arial" panose="020B0604020202020204" pitchFamily="34" charset="0"/>
                <a:cs typeface="Arial" panose="020B0604020202020204" pitchFamily="34" charset="0"/>
              </a:rPr>
              <a:t>Reset.css ensures that all browser-specific </a:t>
            </a:r>
            <a:r>
              <a:rPr lang="en-US" sz="2200" dirty="0" err="1" smtClean="0">
                <a:latin typeface="Arial" panose="020B0604020202020204" pitchFamily="34" charset="0"/>
                <a:cs typeface="Arial" panose="020B0604020202020204" pitchFamily="34" charset="0"/>
              </a:rPr>
              <a:t>css</a:t>
            </a:r>
            <a:r>
              <a:rPr lang="en-US" sz="2200" dirty="0" smtClean="0">
                <a:latin typeface="Arial" panose="020B0604020202020204" pitchFamily="34" charset="0"/>
                <a:cs typeface="Arial" panose="020B0604020202020204" pitchFamily="34" charset="0"/>
              </a:rPr>
              <a:t> has been reset, so it appears the same in all browsers.</a:t>
            </a:r>
          </a:p>
          <a:p>
            <a:endParaRPr lang="en-US" sz="2200" dirty="0" smtClean="0">
              <a:latin typeface="Arial" panose="020B0604020202020204" pitchFamily="34" charset="0"/>
              <a:cs typeface="Arial" panose="020B0604020202020204" pitchFamily="34" charset="0"/>
            </a:endParaRPr>
          </a:p>
          <a:p>
            <a:r>
              <a:rPr lang="en-US" sz="2200" dirty="0" smtClean="0">
                <a:latin typeface="Arial" panose="020B0604020202020204" pitchFamily="34" charset="0"/>
                <a:cs typeface="Arial" panose="020B0604020202020204" pitchFamily="34" charset="0"/>
              </a:rPr>
              <a:t>This means you will have to re-style everything yourself </a:t>
            </a:r>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38962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Why CSS Resets Matter</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8" name="Shape 70"/>
          <p:cNvSpPr txBox="1">
            <a:spLocks/>
          </p:cNvSpPr>
          <p:nvPr/>
        </p:nvSpPr>
        <p:spPr>
          <a:xfrm>
            <a:off x="4495800" y="1307708"/>
            <a:ext cx="4549774" cy="3809999"/>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sz="2200" dirty="0" smtClean="0">
                <a:latin typeface="Arial" panose="020B0604020202020204" pitchFamily="34" charset="0"/>
                <a:cs typeface="Arial" panose="020B0604020202020204" pitchFamily="34" charset="0"/>
              </a:rPr>
              <a:t>It’s important for creating browser-compatible websites</a:t>
            </a:r>
          </a:p>
          <a:p>
            <a:pPr marL="457200" indent="-457200">
              <a:buFont typeface="+mj-lt"/>
              <a:buAutoNum type="arabicPeriod"/>
            </a:pPr>
            <a:endParaRPr lang="en-US" sz="2200" dirty="0" smtClean="0">
              <a:latin typeface="Arial" panose="020B0604020202020204" pitchFamily="34" charset="0"/>
              <a:cs typeface="Arial" panose="020B0604020202020204" pitchFamily="34" charset="0"/>
            </a:endParaRPr>
          </a:p>
          <a:p>
            <a:pPr marL="457200" indent="-457200">
              <a:buFont typeface="+mj-lt"/>
              <a:buAutoNum type="arabicPeriod"/>
            </a:pPr>
            <a:r>
              <a:rPr lang="en-US" sz="2200" dirty="0" smtClean="0">
                <a:latin typeface="Arial" panose="020B0604020202020204" pitchFamily="34" charset="0"/>
                <a:cs typeface="Arial" panose="020B0604020202020204" pitchFamily="34" charset="0"/>
              </a:rPr>
              <a:t>It’s an example of using someone else’s CSS in </a:t>
            </a:r>
            <a:r>
              <a:rPr lang="en-US" sz="2200" i="1" u="sng" dirty="0" smtClean="0">
                <a:latin typeface="Arial" panose="020B0604020202020204" pitchFamily="34" charset="0"/>
                <a:cs typeface="Arial" panose="020B0604020202020204" pitchFamily="34" charset="0"/>
              </a:rPr>
              <a:t>your </a:t>
            </a:r>
            <a:r>
              <a:rPr lang="en-US" sz="2200" dirty="0" smtClean="0">
                <a:latin typeface="Arial" panose="020B0604020202020204" pitchFamily="34" charset="0"/>
                <a:cs typeface="Arial" panose="020B0604020202020204" pitchFamily="34" charset="0"/>
              </a:rPr>
              <a:t>website!!!</a:t>
            </a:r>
          </a:p>
          <a:p>
            <a:pPr marL="457200" indent="-457200">
              <a:buFont typeface="+mj-lt"/>
              <a:buAutoNum type="arabicPeriod"/>
            </a:pPr>
            <a:endParaRPr lang="en-US" sz="2200" dirty="0" smtClean="0">
              <a:latin typeface="Arial" panose="020B0604020202020204" pitchFamily="34" charset="0"/>
              <a:cs typeface="Arial" panose="020B0604020202020204" pitchFamily="34" charset="0"/>
            </a:endParaRPr>
          </a:p>
          <a:p>
            <a:pPr marL="457200" indent="-457200">
              <a:buFont typeface="+mj-lt"/>
              <a:buAutoNum type="arabicPeriod"/>
            </a:pPr>
            <a:r>
              <a:rPr lang="en-US" sz="2200" dirty="0" smtClean="0">
                <a:latin typeface="Arial" panose="020B0604020202020204" pitchFamily="34" charset="0"/>
                <a:cs typeface="Arial" panose="020B0604020202020204" pitchFamily="34" charset="0"/>
              </a:rPr>
              <a:t>It’s a common Front-End Developer Interview question.</a:t>
            </a:r>
          </a:p>
          <a:p>
            <a:pPr marL="457200" indent="-457200">
              <a:buFont typeface="+mj-lt"/>
              <a:buAutoNum type="arabicPeriod"/>
            </a:pPr>
            <a:endParaRPr lang="en-US" sz="2200" dirty="0">
              <a:latin typeface="Arial" panose="020B0604020202020204" pitchFamily="34" charset="0"/>
              <a:cs typeface="Arial" panose="020B0604020202020204" pitchFamily="34" charset="0"/>
            </a:endParaRPr>
          </a:p>
        </p:txBody>
      </p:sp>
      <p:pic>
        <p:nvPicPr>
          <p:cNvPr id="2050" name="Picture 2" descr="http://cdn.meme.am/instances/5207283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99" y="1261185"/>
            <a:ext cx="3856523" cy="3856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393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We be </a:t>
            </a:r>
            <a:r>
              <a:rPr lang="en-US" sz="4500" b="1" i="1" dirty="0" err="1" smtClean="0">
                <a:solidFill>
                  <a:schemeClr val="bg1"/>
                </a:solidFill>
                <a:latin typeface="Arial" panose="020B0604020202020204" pitchFamily="34" charset="0"/>
                <a:ea typeface="Roboto" panose="02000000000000000000" pitchFamily="2" charset="0"/>
                <a:cs typeface="Arial" panose="020B0604020202020204" pitchFamily="34" charset="0"/>
              </a:rPr>
              <a:t>Floatin</a:t>
            </a:r>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0" name="TextBox 9"/>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18096075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Take a Facebook Break…</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Shape 70"/>
          <p:cNvSpPr txBox="1">
            <a:spLocks/>
          </p:cNvSpPr>
          <p:nvPr/>
        </p:nvSpPr>
        <p:spPr>
          <a:xfrm>
            <a:off x="-5870" y="783753"/>
            <a:ext cx="9149870" cy="564383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2800" b="1" u="sng" dirty="0" smtClean="0">
                <a:latin typeface="Arial" panose="020B0604020202020204" pitchFamily="34" charset="0"/>
                <a:cs typeface="Arial" panose="020B0604020202020204" pitchFamily="34" charset="0"/>
              </a:rPr>
              <a:t>Warning!</a:t>
            </a:r>
          </a:p>
          <a:p>
            <a:pPr marL="0" indent="0" algn="ctr">
              <a:buNone/>
            </a:pPr>
            <a:r>
              <a:rPr lang="en-US" sz="2800" dirty="0" smtClean="0">
                <a:latin typeface="Arial" panose="020B0604020202020204" pitchFamily="34" charset="0"/>
                <a:cs typeface="Arial" panose="020B0604020202020204" pitchFamily="34" charset="0"/>
              </a:rPr>
              <a:t>This is a fairly “tricky”… </a:t>
            </a:r>
            <a:r>
              <a:rPr lang="en-US" sz="2800" b="1" dirty="0" smtClean="0">
                <a:latin typeface="Arial" panose="020B0604020202020204" pitchFamily="34" charset="0"/>
                <a:cs typeface="Arial" panose="020B0604020202020204" pitchFamily="34" charset="0"/>
              </a:rPr>
              <a:t>but VERY IMPORTANT topic.</a:t>
            </a:r>
          </a:p>
          <a:p>
            <a:pPr marL="0" indent="0" algn="ctr">
              <a:buNone/>
            </a:pPr>
            <a:endParaRPr lang="en-US" sz="2800" b="1" dirty="0">
              <a:latin typeface="Arial" panose="020B0604020202020204" pitchFamily="34" charset="0"/>
              <a:cs typeface="Arial" panose="020B0604020202020204" pitchFamily="34" charset="0"/>
            </a:endParaRPr>
          </a:p>
          <a:p>
            <a:pPr marL="0" indent="0" algn="ctr">
              <a:buNone/>
            </a:pPr>
            <a:endParaRPr lang="en-US" sz="2800" b="1" dirty="0" smtClean="0">
              <a:latin typeface="Arial" panose="020B0604020202020204" pitchFamily="34" charset="0"/>
              <a:cs typeface="Arial" panose="020B0604020202020204" pitchFamily="34" charset="0"/>
            </a:endParaRPr>
          </a:p>
          <a:p>
            <a:pPr marL="0" indent="0" algn="ctr">
              <a:buNone/>
            </a:pPr>
            <a:endParaRPr lang="en-US" sz="2800" b="1" dirty="0">
              <a:latin typeface="Arial" panose="020B0604020202020204" pitchFamily="34" charset="0"/>
              <a:cs typeface="Arial" panose="020B0604020202020204" pitchFamily="34" charset="0"/>
            </a:endParaRPr>
          </a:p>
          <a:p>
            <a:pPr marL="0" indent="0" algn="ctr">
              <a:buNone/>
            </a:pPr>
            <a:endParaRPr lang="en-US" sz="2800" b="1" dirty="0" smtClean="0">
              <a:latin typeface="Arial" panose="020B0604020202020204" pitchFamily="34" charset="0"/>
              <a:cs typeface="Arial" panose="020B0604020202020204" pitchFamily="34" charset="0"/>
            </a:endParaRPr>
          </a:p>
          <a:p>
            <a:pPr marL="0" indent="0" algn="ctr">
              <a:buNone/>
            </a:pPr>
            <a:endParaRPr lang="en-US" sz="2800" b="1" dirty="0" smtClean="0">
              <a:latin typeface="Arial" panose="020B0604020202020204" pitchFamily="34" charset="0"/>
              <a:cs typeface="Arial" panose="020B0604020202020204" pitchFamily="34" charset="0"/>
            </a:endParaRPr>
          </a:p>
          <a:p>
            <a:pPr marL="0" indent="0" algn="ctr">
              <a:buNone/>
            </a:pPr>
            <a:endParaRPr lang="en-US" sz="2800" b="1" dirty="0">
              <a:latin typeface="Arial" panose="020B0604020202020204" pitchFamily="34" charset="0"/>
              <a:cs typeface="Arial" panose="020B0604020202020204" pitchFamily="34" charset="0"/>
            </a:endParaRPr>
          </a:p>
          <a:p>
            <a:pPr marL="0" indent="0" algn="ctr">
              <a:buNone/>
            </a:pPr>
            <a:endParaRPr lang="en-US" sz="2800" b="1" dirty="0">
              <a:latin typeface="Arial" panose="020B0604020202020204" pitchFamily="34" charset="0"/>
              <a:cs typeface="Arial" panose="020B0604020202020204" pitchFamily="34" charset="0"/>
            </a:endParaRPr>
          </a:p>
          <a:p>
            <a:pPr marL="0" indent="0" algn="ctr">
              <a:buNone/>
            </a:pPr>
            <a:endParaRPr lang="en-US" sz="1400" dirty="0" smtClean="0">
              <a:latin typeface="Arial" panose="020B0604020202020204" pitchFamily="34" charset="0"/>
              <a:cs typeface="Arial" panose="020B0604020202020204" pitchFamily="34" charset="0"/>
            </a:endParaRPr>
          </a:p>
          <a:p>
            <a:pPr marL="0" indent="0" algn="ctr">
              <a:buNone/>
            </a:pPr>
            <a:r>
              <a:rPr lang="en-US" sz="2800" dirty="0" smtClean="0">
                <a:latin typeface="Arial" panose="020B0604020202020204" pitchFamily="34" charset="0"/>
                <a:cs typeface="Arial" panose="020B0604020202020204" pitchFamily="34" charset="0"/>
              </a:rPr>
              <a:t>Time to channel that inner genius.</a:t>
            </a:r>
            <a:r>
              <a:rPr lang="en-US" sz="2800" b="1" dirty="0" smtClean="0">
                <a:latin typeface="Arial" panose="020B0604020202020204" pitchFamily="34" charset="0"/>
                <a:cs typeface="Arial" panose="020B0604020202020204" pitchFamily="34" charset="0"/>
              </a:rPr>
              <a:t> </a:t>
            </a:r>
          </a:p>
          <a:p>
            <a:pPr marL="0" indent="0" algn="ctr">
              <a:buNone/>
            </a:pPr>
            <a:endParaRPr lang="en-US" sz="2800" b="1" dirty="0" smtClean="0">
              <a:latin typeface="Arial" panose="020B0604020202020204" pitchFamily="34" charset="0"/>
              <a:cs typeface="Arial" panose="020B0604020202020204" pitchFamily="34" charset="0"/>
            </a:endParaRPr>
          </a:p>
          <a:p>
            <a:pPr marL="0" indent="0" algn="ctr">
              <a:buNone/>
            </a:pPr>
            <a:endParaRPr lang="en-US" sz="2800" b="1" dirty="0">
              <a:latin typeface="Arial" panose="020B0604020202020204" pitchFamily="34" charset="0"/>
              <a:cs typeface="Arial" panose="020B0604020202020204" pitchFamily="34" charset="0"/>
            </a:endParaRPr>
          </a:p>
          <a:p>
            <a:pPr marL="0" indent="0" algn="ctr">
              <a:buNone/>
            </a:pPr>
            <a:endParaRPr lang="en-US" sz="2800" b="1" dirty="0" smtClean="0">
              <a:latin typeface="Arial" panose="020B0604020202020204" pitchFamily="34" charset="0"/>
              <a:cs typeface="Arial" panose="020B0604020202020204" pitchFamily="34" charset="0"/>
            </a:endParaRPr>
          </a:p>
          <a:p>
            <a:pPr marL="0" indent="0" algn="ctr">
              <a:buNone/>
            </a:pPr>
            <a:endParaRPr lang="en-US" sz="2800" b="1" dirty="0">
              <a:latin typeface="Arial" panose="020B0604020202020204" pitchFamily="34" charset="0"/>
              <a:cs typeface="Arial" panose="020B0604020202020204" pitchFamily="34" charset="0"/>
            </a:endParaRPr>
          </a:p>
        </p:txBody>
      </p:sp>
      <p:pic>
        <p:nvPicPr>
          <p:cNvPr id="10246" name="Picture 6" descr="http://vignette2.wikia.nocookie.net/animaljam/images/4/40/623px-Genius-meme.png/revision/latest?cb=201407200227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0665" y="1950242"/>
            <a:ext cx="4876800" cy="3749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124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The Concept of “Flow”</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pic>
        <p:nvPicPr>
          <p:cNvPr id="4098" name="Picture 2" descr="https://css-tricks.com/wp-content/csstricks-uploads/web-text-wra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726345"/>
            <a:ext cx="7386507" cy="3693255"/>
          </a:xfrm>
          <a:prstGeom prst="rect">
            <a:avLst/>
          </a:prstGeom>
          <a:noFill/>
          <a:extLst>
            <a:ext uri="{909E8E84-426E-40DD-AFC4-6F175D3DCCD1}">
              <a14:hiddenFill xmlns:a14="http://schemas.microsoft.com/office/drawing/2010/main">
                <a:solidFill>
                  <a:srgbClr val="FFFFFF"/>
                </a:solidFill>
              </a14:hiddenFill>
            </a:ext>
          </a:extLst>
        </p:spPr>
      </p:pic>
      <p:sp>
        <p:nvSpPr>
          <p:cNvPr id="9" name="Shape 70"/>
          <p:cNvSpPr txBox="1">
            <a:spLocks/>
          </p:cNvSpPr>
          <p:nvPr/>
        </p:nvSpPr>
        <p:spPr>
          <a:xfrm>
            <a:off x="304800" y="4419600"/>
            <a:ext cx="8610599" cy="198065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smtClean="0">
                <a:latin typeface="Arial" panose="020B0604020202020204" pitchFamily="34" charset="0"/>
                <a:cs typeface="Arial" panose="020B0604020202020204" pitchFamily="34" charset="0"/>
              </a:rPr>
              <a:t>In HTML/CSS, (by default) every element displayed is governed by a concept called “</a:t>
            </a:r>
            <a:r>
              <a:rPr lang="en-US" sz="2200" b="1" dirty="0" smtClean="0">
                <a:latin typeface="Arial" panose="020B0604020202020204" pitchFamily="34" charset="0"/>
                <a:cs typeface="Arial" panose="020B0604020202020204" pitchFamily="34" charset="0"/>
              </a:rPr>
              <a:t>flow</a:t>
            </a:r>
            <a:r>
              <a:rPr lang="en-US" sz="2200" dirty="0" smtClean="0">
                <a:latin typeface="Arial" panose="020B0604020202020204" pitchFamily="34" charset="0"/>
                <a:cs typeface="Arial" panose="020B0604020202020204" pitchFamily="34" charset="0"/>
              </a:rPr>
              <a:t>”. </a:t>
            </a:r>
          </a:p>
          <a:p>
            <a:endParaRPr lang="en-US" sz="2200" dirty="0">
              <a:latin typeface="Arial" panose="020B0604020202020204" pitchFamily="34" charset="0"/>
              <a:cs typeface="Arial" panose="020B0604020202020204" pitchFamily="34" charset="0"/>
            </a:endParaRPr>
          </a:p>
          <a:p>
            <a:r>
              <a:rPr lang="en-US" sz="2200" dirty="0" smtClean="0">
                <a:latin typeface="Arial" panose="020B0604020202020204" pitchFamily="34" charset="0"/>
                <a:cs typeface="Arial" panose="020B0604020202020204" pitchFamily="34" charset="0"/>
              </a:rPr>
              <a:t>This means that HTML elements force their adjacent elements to </a:t>
            </a:r>
            <a:r>
              <a:rPr lang="en-US" sz="2200" b="1" dirty="0" smtClean="0">
                <a:latin typeface="Arial" panose="020B0604020202020204" pitchFamily="34" charset="0"/>
                <a:cs typeface="Arial" panose="020B0604020202020204" pitchFamily="34" charset="0"/>
              </a:rPr>
              <a:t>flow around</a:t>
            </a:r>
            <a:r>
              <a:rPr lang="en-US" sz="2200" dirty="0" smtClean="0">
                <a:latin typeface="Arial" panose="020B0604020202020204" pitchFamily="34" charset="0"/>
                <a:cs typeface="Arial" panose="020B0604020202020204" pitchFamily="34" charset="0"/>
              </a:rPr>
              <a:t> them. </a:t>
            </a:r>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2644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Flow Analogy to MS Word</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Shape 70"/>
          <p:cNvSpPr txBox="1">
            <a:spLocks/>
          </p:cNvSpPr>
          <p:nvPr/>
        </p:nvSpPr>
        <p:spPr>
          <a:xfrm>
            <a:off x="5715000" y="1118620"/>
            <a:ext cx="3200399" cy="441707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smtClean="0">
                <a:latin typeface="Arial" panose="020B0604020202020204" pitchFamily="34" charset="0"/>
                <a:cs typeface="Arial" panose="020B0604020202020204" pitchFamily="34" charset="0"/>
              </a:rPr>
              <a:t>This concept of “flow” is very similar to the </a:t>
            </a:r>
            <a:r>
              <a:rPr lang="en-US" sz="2200" b="1" dirty="0" smtClean="0">
                <a:latin typeface="Arial" panose="020B0604020202020204" pitchFamily="34" charset="0"/>
                <a:cs typeface="Arial" panose="020B0604020202020204" pitchFamily="34" charset="0"/>
              </a:rPr>
              <a:t>wrap-text options </a:t>
            </a:r>
            <a:r>
              <a:rPr lang="en-US" sz="2200" dirty="0" smtClean="0">
                <a:latin typeface="Arial" panose="020B0604020202020204" pitchFamily="34" charset="0"/>
                <a:cs typeface="Arial" panose="020B0604020202020204" pitchFamily="34" charset="0"/>
              </a:rPr>
              <a:t>you may be familiar with in Microsoft Word. </a:t>
            </a:r>
          </a:p>
          <a:p>
            <a:endParaRPr lang="en-US" sz="2200" b="1" dirty="0">
              <a:latin typeface="Arial" panose="020B0604020202020204" pitchFamily="34" charset="0"/>
              <a:cs typeface="Arial" panose="020B0604020202020204" pitchFamily="34" charset="0"/>
            </a:endParaRPr>
          </a:p>
          <a:p>
            <a:r>
              <a:rPr lang="en-US" sz="2200" dirty="0" smtClean="0">
                <a:latin typeface="Arial" panose="020B0604020202020204" pitchFamily="34" charset="0"/>
                <a:cs typeface="Arial" panose="020B0604020202020204" pitchFamily="34" charset="0"/>
              </a:rPr>
              <a:t>Just as in MS Word, you can have images in-line with text, on-top of text, etc.</a:t>
            </a:r>
            <a:endParaRPr lang="en-US" sz="2200" dirty="0">
              <a:latin typeface="Arial" panose="020B0604020202020204" pitchFamily="34" charset="0"/>
              <a:cs typeface="Arial" panose="020B0604020202020204" pitchFamily="34" charset="0"/>
            </a:endParaRPr>
          </a:p>
        </p:txBody>
      </p:sp>
      <p:pic>
        <p:nvPicPr>
          <p:cNvPr id="7170" name="Picture 2" descr="https://i-msdn.sec.s-msft.com/dynimg/IC31353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5" y="1118620"/>
            <a:ext cx="5124450" cy="463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5358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Block Elements </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5" name="Shape 70"/>
          <p:cNvSpPr txBox="1">
            <a:spLocks/>
          </p:cNvSpPr>
          <p:nvPr/>
        </p:nvSpPr>
        <p:spPr>
          <a:xfrm>
            <a:off x="304800" y="4419600"/>
            <a:ext cx="8610599" cy="198065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smtClean="0">
                <a:latin typeface="Arial" panose="020B0604020202020204" pitchFamily="34" charset="0"/>
                <a:cs typeface="Arial" panose="020B0604020202020204" pitchFamily="34" charset="0"/>
              </a:rPr>
              <a:t>By default, many HTML elements (paragraphs, headers</a:t>
            </a:r>
            <a:r>
              <a:rPr lang="en-US" sz="2200" smtClean="0">
                <a:latin typeface="Arial" panose="020B0604020202020204" pitchFamily="34" charset="0"/>
                <a:cs typeface="Arial" panose="020B0604020202020204" pitchFamily="34" charset="0"/>
              </a:rPr>
              <a:t>, div, etc..) </a:t>
            </a:r>
            <a:r>
              <a:rPr lang="en-US" sz="2200" dirty="0" smtClean="0">
                <a:latin typeface="Arial" panose="020B0604020202020204" pitchFamily="34" charset="0"/>
                <a:cs typeface="Arial" panose="020B0604020202020204" pitchFamily="34" charset="0"/>
              </a:rPr>
              <a:t>are treated as </a:t>
            </a:r>
            <a:r>
              <a:rPr lang="en-US" sz="2200" b="1" dirty="0" smtClean="0">
                <a:latin typeface="Arial" panose="020B0604020202020204" pitchFamily="34" charset="0"/>
                <a:cs typeface="Arial" panose="020B0604020202020204" pitchFamily="34" charset="0"/>
              </a:rPr>
              <a:t>block elements. </a:t>
            </a:r>
          </a:p>
          <a:p>
            <a:endParaRPr lang="en-US" sz="2200" b="1" dirty="0">
              <a:latin typeface="Arial" panose="020B0604020202020204" pitchFamily="34" charset="0"/>
              <a:cs typeface="Arial" panose="020B0604020202020204" pitchFamily="34" charset="0"/>
            </a:endParaRPr>
          </a:p>
          <a:p>
            <a:r>
              <a:rPr lang="en-US" sz="2200" dirty="0" smtClean="0">
                <a:latin typeface="Arial" panose="020B0604020202020204" pitchFamily="34" charset="0"/>
                <a:cs typeface="Arial" panose="020B0604020202020204" pitchFamily="34" charset="0"/>
              </a:rPr>
              <a:t>This means, they take up an entire line of space, unless you intervene with CSS properties.</a:t>
            </a:r>
            <a:endParaRPr lang="en-US" sz="2200" b="1" dirty="0">
              <a:latin typeface="Arial" panose="020B0604020202020204" pitchFamily="34" charset="0"/>
              <a:cs typeface="Arial" panose="020B0604020202020204" pitchFamily="34" charset="0"/>
            </a:endParaRPr>
          </a:p>
        </p:txBody>
      </p:sp>
      <p:pic>
        <p:nvPicPr>
          <p:cNvPr id="8196" name="Picture 4" descr="https://blog.4psa.com/wp-content/uploads/block-inline1.png"/>
          <p:cNvPicPr>
            <a:picLocks noChangeAspect="1" noChangeArrowheads="1"/>
          </p:cNvPicPr>
          <p:nvPr/>
        </p:nvPicPr>
        <p:blipFill rotWithShape="1">
          <a:blip r:embed="rId4">
            <a:extLst>
              <a:ext uri="{28A0092B-C50C-407E-A947-70E740481C1C}">
                <a14:useLocalDpi xmlns:a14="http://schemas.microsoft.com/office/drawing/2010/main" val="0"/>
              </a:ext>
            </a:extLst>
          </a:blip>
          <a:srcRect r="48628"/>
          <a:stretch/>
        </p:blipFill>
        <p:spPr bwMode="auto">
          <a:xfrm>
            <a:off x="304800" y="703120"/>
            <a:ext cx="3810000" cy="3756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0629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9" name="TextBox 8"/>
          <p:cNvSpPr txBox="1"/>
          <p:nvPr/>
        </p:nvSpPr>
        <p:spPr>
          <a:xfrm>
            <a:off x="6247493" y="6642796"/>
            <a:ext cx="2787650" cy="21520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Rutgers Coding Bootcamp - All Rights Reserved</a:t>
            </a:r>
          </a:p>
        </p:txBody>
      </p:sp>
      <p:sp>
        <p:nvSpPr>
          <p:cNvPr id="16" name="Rectangle 15"/>
          <p:cNvSpPr/>
          <p:nvPr/>
        </p:nvSpPr>
        <p:spPr>
          <a:xfrm>
            <a:off x="304800" y="98052"/>
            <a:ext cx="54864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Advice for this Assignment…</a:t>
            </a:r>
            <a:endParaRPr lang="en-US" sz="2400" b="1" dirty="0">
              <a:latin typeface="Arial" panose="020B0604020202020204" pitchFamily="34" charset="0"/>
              <a:cs typeface="Arial" panose="020B0604020202020204" pitchFamily="34" charset="0"/>
            </a:endParaRPr>
          </a:p>
        </p:txBody>
      </p:sp>
      <p:sp>
        <p:nvSpPr>
          <p:cNvPr id="17" name="Shape 70"/>
          <p:cNvSpPr txBox="1">
            <a:spLocks/>
          </p:cNvSpPr>
          <p:nvPr/>
        </p:nvSpPr>
        <p:spPr>
          <a:xfrm>
            <a:off x="304799" y="761999"/>
            <a:ext cx="8740775" cy="554577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smtClean="0">
                <a:latin typeface="Arial" panose="020B0604020202020204" pitchFamily="34" charset="0"/>
                <a:cs typeface="Arial" panose="020B0604020202020204" pitchFamily="34" charset="0"/>
              </a:rPr>
              <a:t>Really, work hard on this assignment! </a:t>
            </a:r>
            <a:r>
              <a:rPr lang="en-US" sz="2200" dirty="0" smtClean="0">
                <a:latin typeface="Arial" panose="020B0604020202020204" pitchFamily="34" charset="0"/>
                <a:cs typeface="Arial" panose="020B0604020202020204" pitchFamily="34" charset="0"/>
              </a:rPr>
              <a:t>This assignment introduces you to fundamental concepts that we’ll be building the entire course-long.</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Review In Class Material </a:t>
            </a:r>
            <a:r>
              <a:rPr lang="en-US" sz="2200" b="1" i="1" dirty="0" smtClean="0">
                <a:latin typeface="Arial" panose="020B0604020202020204" pitchFamily="34" charset="0"/>
                <a:cs typeface="Arial" panose="020B0604020202020204" pitchFamily="34" charset="0"/>
              </a:rPr>
              <a:t>especially</a:t>
            </a:r>
            <a:r>
              <a:rPr lang="en-US" sz="2200" b="1" dirty="0" smtClean="0">
                <a:latin typeface="Arial" panose="020B0604020202020204" pitchFamily="34" charset="0"/>
                <a:cs typeface="Arial" panose="020B0604020202020204" pitchFamily="34" charset="0"/>
              </a:rPr>
              <a:t> Exercises:</a:t>
            </a:r>
            <a:r>
              <a:rPr lang="en-US" sz="2200" b="1" dirty="0">
                <a:latin typeface="Arial" panose="020B0604020202020204" pitchFamily="34" charset="0"/>
                <a:cs typeface="Arial" panose="020B0604020202020204" pitchFamily="34" charset="0"/>
              </a:rPr>
              <a:t/>
            </a:r>
            <a:br>
              <a:rPr lang="en-US" sz="2200" b="1"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hlinkClick r:id="rId3"/>
              </a:rPr>
              <a:t>https://github.com/RutgersCodingBootcamp/0125-mw-class-content</a:t>
            </a:r>
            <a:endParaRPr lang="en-US" sz="2200" dirty="0">
              <a:latin typeface="Arial" panose="020B0604020202020204" pitchFamily="34" charset="0"/>
              <a:cs typeface="Arial" panose="020B0604020202020204" pitchFamily="34" charset="0"/>
            </a:endParaRPr>
          </a:p>
          <a:p>
            <a:endParaRPr lang="en-US" sz="2200" b="1" dirty="0" smtClean="0">
              <a:latin typeface="Arial" panose="020B0604020202020204" pitchFamily="34" charset="0"/>
              <a:cs typeface="Arial" panose="020B0604020202020204" pitchFamily="34" charset="0"/>
            </a:endParaRPr>
          </a:p>
          <a:p>
            <a:r>
              <a:rPr lang="en-US" sz="2200" b="1" dirty="0" smtClean="0">
                <a:latin typeface="Arial" panose="020B0604020202020204" pitchFamily="34" charset="0"/>
                <a:cs typeface="Arial" panose="020B0604020202020204" pitchFamily="34" charset="0"/>
              </a:rPr>
              <a:t>Work with your peers! </a:t>
            </a:r>
            <a:r>
              <a:rPr lang="en-US" sz="2200" dirty="0" smtClean="0">
                <a:latin typeface="Arial" panose="020B0604020202020204" pitchFamily="34" charset="0"/>
                <a:cs typeface="Arial" panose="020B0604020202020204" pitchFamily="34" charset="0"/>
              </a:rPr>
              <a:t>It’s much better than screaming at your computer alone.</a:t>
            </a:r>
          </a:p>
          <a:p>
            <a:endParaRPr lang="en-US" sz="2200" b="1" dirty="0">
              <a:latin typeface="Arial" panose="020B0604020202020204" pitchFamily="34" charset="0"/>
              <a:cs typeface="Arial" panose="020B0604020202020204" pitchFamily="34" charset="0"/>
            </a:endParaRPr>
          </a:p>
          <a:p>
            <a:r>
              <a:rPr lang="en-US" sz="2200" b="1" dirty="0" smtClean="0">
                <a:latin typeface="Arial" panose="020B0604020202020204" pitchFamily="34" charset="0"/>
                <a:cs typeface="Arial" panose="020B0604020202020204" pitchFamily="34" charset="0"/>
              </a:rPr>
              <a:t>Ask Questions on Slack! </a:t>
            </a:r>
            <a:r>
              <a:rPr lang="en-US" sz="2200" dirty="0" smtClean="0">
                <a:latin typeface="Arial" panose="020B0604020202020204" pitchFamily="34" charset="0"/>
                <a:cs typeface="Arial" panose="020B0604020202020204" pitchFamily="34" charset="0"/>
              </a:rPr>
              <a:t>Your peers, TAs, and Instructors are all here to help when they can. </a:t>
            </a:r>
            <a:endParaRPr lang="en-US" sz="2200" b="1" dirty="0" smtClean="0">
              <a:latin typeface="Arial" panose="020B0604020202020204" pitchFamily="34" charset="0"/>
              <a:cs typeface="Arial" panose="020B0604020202020204" pitchFamily="34" charset="0"/>
            </a:endParaRPr>
          </a:p>
        </p:txBody>
      </p:sp>
      <p:cxnSp>
        <p:nvCxnSpPr>
          <p:cNvPr id="12" name="Straight Connector 1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38625547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69342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Block Elements vs. Inline Elements </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5" name="Shape 70"/>
          <p:cNvSpPr txBox="1">
            <a:spLocks/>
          </p:cNvSpPr>
          <p:nvPr/>
        </p:nvSpPr>
        <p:spPr>
          <a:xfrm>
            <a:off x="304800" y="4419600"/>
            <a:ext cx="8610599" cy="198065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smtClean="0">
                <a:latin typeface="Arial" panose="020B0604020202020204" pitchFamily="34" charset="0"/>
                <a:cs typeface="Arial" panose="020B0604020202020204" pitchFamily="34" charset="0"/>
              </a:rPr>
              <a:t>Now… contrast the block elements with </a:t>
            </a:r>
            <a:r>
              <a:rPr lang="en-US" sz="2200" b="1" dirty="0" smtClean="0">
                <a:latin typeface="Arial" panose="020B0604020202020204" pitchFamily="34" charset="0"/>
                <a:cs typeface="Arial" panose="020B0604020202020204" pitchFamily="34" charset="0"/>
              </a:rPr>
              <a:t>inline elements</a:t>
            </a:r>
            <a:r>
              <a:rPr lang="en-US" sz="2200" dirty="0" smtClean="0">
                <a:latin typeface="Arial" panose="020B0604020202020204" pitchFamily="34" charset="0"/>
                <a:cs typeface="Arial" panose="020B0604020202020204" pitchFamily="34" charset="0"/>
              </a:rPr>
              <a:t>.</a:t>
            </a:r>
          </a:p>
          <a:p>
            <a:endParaRPr lang="en-US" sz="2200" dirty="0">
              <a:latin typeface="Arial" panose="020B0604020202020204" pitchFamily="34" charset="0"/>
              <a:cs typeface="Arial" panose="020B0604020202020204" pitchFamily="34" charset="0"/>
            </a:endParaRPr>
          </a:p>
          <a:p>
            <a:r>
              <a:rPr lang="en-US" sz="2200" dirty="0" smtClean="0">
                <a:latin typeface="Arial" panose="020B0604020202020204" pitchFamily="34" charset="0"/>
                <a:cs typeface="Arial" panose="020B0604020202020204" pitchFamily="34" charset="0"/>
              </a:rPr>
              <a:t>By using </a:t>
            </a:r>
            <a:r>
              <a:rPr lang="en-US" sz="2200" b="1" dirty="0" smtClean="0">
                <a:latin typeface="Arial" panose="020B0604020202020204" pitchFamily="34" charset="0"/>
                <a:cs typeface="Arial" panose="020B0604020202020204" pitchFamily="34" charset="0"/>
              </a:rPr>
              <a:t>float CSS </a:t>
            </a:r>
            <a:r>
              <a:rPr lang="en-US" sz="2200" dirty="0" smtClean="0">
                <a:latin typeface="Arial" panose="020B0604020202020204" pitchFamily="34" charset="0"/>
                <a:cs typeface="Arial" panose="020B0604020202020204" pitchFamily="34" charset="0"/>
              </a:rPr>
              <a:t>properties, we can command our website to display multiple CSS elements adjacently. </a:t>
            </a:r>
            <a:endParaRPr lang="en-US" sz="2200" b="1" dirty="0">
              <a:latin typeface="Arial" panose="020B0604020202020204" pitchFamily="34" charset="0"/>
              <a:cs typeface="Arial" panose="020B0604020202020204" pitchFamily="34" charset="0"/>
            </a:endParaRPr>
          </a:p>
        </p:txBody>
      </p:sp>
      <p:pic>
        <p:nvPicPr>
          <p:cNvPr id="8196" name="Picture 4" descr="https://blog.4psa.com/wp-content/uploads/block-inline1.png"/>
          <p:cNvPicPr>
            <a:picLocks noChangeAspect="1" noChangeArrowheads="1"/>
          </p:cNvPicPr>
          <p:nvPr/>
        </p:nvPicPr>
        <p:blipFill rotWithShape="1">
          <a:blip r:embed="rId4">
            <a:extLst>
              <a:ext uri="{28A0092B-C50C-407E-A947-70E740481C1C}">
                <a14:useLocalDpi xmlns:a14="http://schemas.microsoft.com/office/drawing/2010/main" val="0"/>
              </a:ext>
            </a:extLst>
          </a:blip>
          <a:srcRect l="-1" r="-2744"/>
          <a:stretch/>
        </p:blipFill>
        <p:spPr bwMode="auto">
          <a:xfrm>
            <a:off x="304800" y="703120"/>
            <a:ext cx="7620000" cy="3756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311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Floating</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Shape 70"/>
          <p:cNvSpPr txBox="1">
            <a:spLocks/>
          </p:cNvSpPr>
          <p:nvPr/>
        </p:nvSpPr>
        <p:spPr>
          <a:xfrm>
            <a:off x="304800" y="4711856"/>
            <a:ext cx="8610599" cy="1066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smtClean="0">
                <a:latin typeface="Arial" panose="020B0604020202020204" pitchFamily="34" charset="0"/>
                <a:cs typeface="Arial" panose="020B0604020202020204" pitchFamily="34" charset="0"/>
              </a:rPr>
              <a:t>In order to convert these block elements into inline elements, we utilize a CSS property called </a:t>
            </a:r>
            <a:r>
              <a:rPr lang="en-US" sz="2200" b="1" dirty="0" smtClean="0">
                <a:latin typeface="Arial" panose="020B0604020202020204" pitchFamily="34" charset="0"/>
                <a:cs typeface="Arial" panose="020B0604020202020204" pitchFamily="34" charset="0"/>
              </a:rPr>
              <a:t>float. </a:t>
            </a:r>
          </a:p>
          <a:p>
            <a:endParaRPr lang="en-US" sz="2200" b="1" dirty="0">
              <a:latin typeface="Arial" panose="020B0604020202020204" pitchFamily="34" charset="0"/>
              <a:cs typeface="Arial" panose="020B0604020202020204" pitchFamily="34" charset="0"/>
            </a:endParaRPr>
          </a:p>
          <a:p>
            <a:r>
              <a:rPr lang="en-US" sz="2200" dirty="0" smtClean="0">
                <a:latin typeface="Arial" panose="020B0604020202020204" pitchFamily="34" charset="0"/>
                <a:cs typeface="Arial" panose="020B0604020202020204" pitchFamily="34" charset="0"/>
              </a:rPr>
              <a:t>Floats are </a:t>
            </a:r>
            <a:r>
              <a:rPr lang="en-US" sz="2200" b="1" u="sng" dirty="0" smtClean="0">
                <a:latin typeface="Arial" panose="020B0604020202020204" pitchFamily="34" charset="0"/>
                <a:cs typeface="Arial" panose="020B0604020202020204" pitchFamily="34" charset="0"/>
              </a:rPr>
              <a:t>necessary</a:t>
            </a:r>
            <a:r>
              <a:rPr lang="en-US" sz="2200" dirty="0" smtClean="0">
                <a:latin typeface="Arial" panose="020B0604020202020204" pitchFamily="34" charset="0"/>
                <a:cs typeface="Arial" panose="020B0604020202020204" pitchFamily="34" charset="0"/>
              </a:rPr>
              <a:t> for building web layouts</a:t>
            </a:r>
            <a:endParaRPr lang="en-US" sz="2200" dirty="0">
              <a:latin typeface="Arial" panose="020B0604020202020204" pitchFamily="34" charset="0"/>
              <a:cs typeface="Arial" panose="020B0604020202020204" pitchFamily="34" charset="0"/>
            </a:endParaRPr>
          </a:p>
        </p:txBody>
      </p:sp>
      <p:pic>
        <p:nvPicPr>
          <p:cNvPr id="6148" name="Picture 4" descr="https://css-tricks.com/wp-content/csstricks-uploads/web-layout.png"/>
          <p:cNvPicPr>
            <a:picLocks noChangeAspect="1" noChangeArrowheads="1"/>
          </p:cNvPicPr>
          <p:nvPr/>
        </p:nvPicPr>
        <p:blipFill rotWithShape="1">
          <a:blip r:embed="rId4">
            <a:extLst>
              <a:ext uri="{28A0092B-C50C-407E-A947-70E740481C1C}">
                <a14:useLocalDpi xmlns:a14="http://schemas.microsoft.com/office/drawing/2010/main" val="0"/>
              </a:ext>
            </a:extLst>
          </a:blip>
          <a:srcRect l="15921" r="19179"/>
          <a:stretch/>
        </p:blipFill>
        <p:spPr bwMode="auto">
          <a:xfrm>
            <a:off x="0" y="747991"/>
            <a:ext cx="5715000" cy="39002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5867400" y="1539870"/>
            <a:ext cx="2896042" cy="2250539"/>
          </a:xfrm>
          <a:prstGeom prst="rect">
            <a:avLst/>
          </a:prstGeom>
        </p:spPr>
      </p:pic>
    </p:spTree>
    <p:extLst>
      <p:ext uri="{BB962C8B-B14F-4D97-AF65-F5344CB8AC3E}">
        <p14:creationId xmlns:p14="http://schemas.microsoft.com/office/powerpoint/2010/main" val="33055280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Clearing the Float</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pic>
        <p:nvPicPr>
          <p:cNvPr id="2" name="Picture 1"/>
          <p:cNvPicPr>
            <a:picLocks noChangeAspect="1"/>
          </p:cNvPicPr>
          <p:nvPr/>
        </p:nvPicPr>
        <p:blipFill>
          <a:blip r:embed="rId4"/>
          <a:stretch>
            <a:fillRect/>
          </a:stretch>
        </p:blipFill>
        <p:spPr>
          <a:xfrm>
            <a:off x="304801" y="990600"/>
            <a:ext cx="8660618" cy="2819400"/>
          </a:xfrm>
          <a:prstGeom prst="rect">
            <a:avLst/>
          </a:prstGeom>
        </p:spPr>
      </p:pic>
      <p:sp>
        <p:nvSpPr>
          <p:cNvPr id="9" name="Shape 70"/>
          <p:cNvSpPr txBox="1">
            <a:spLocks/>
          </p:cNvSpPr>
          <p:nvPr/>
        </p:nvSpPr>
        <p:spPr>
          <a:xfrm>
            <a:off x="304800" y="4711856"/>
            <a:ext cx="8610599" cy="1066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smtClean="0">
                <a:latin typeface="Arial" panose="020B0604020202020204" pitchFamily="34" charset="0"/>
                <a:cs typeface="Arial" panose="020B0604020202020204" pitchFamily="34" charset="0"/>
              </a:rPr>
              <a:t>Sometimes… </a:t>
            </a:r>
            <a:r>
              <a:rPr lang="en-US" sz="2200" b="1" dirty="0" smtClean="0">
                <a:latin typeface="Arial" panose="020B0604020202020204" pitchFamily="34" charset="0"/>
                <a:cs typeface="Arial" panose="020B0604020202020204" pitchFamily="34" charset="0"/>
              </a:rPr>
              <a:t>floats </a:t>
            </a:r>
            <a:r>
              <a:rPr lang="en-US" sz="2200" dirty="0" smtClean="0">
                <a:latin typeface="Arial" panose="020B0604020202020204" pitchFamily="34" charset="0"/>
                <a:cs typeface="Arial" panose="020B0604020202020204" pitchFamily="34" charset="0"/>
              </a:rPr>
              <a:t>get in the way, and elements that we don’t want to be “in-line” are treated as such. </a:t>
            </a:r>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89820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Clearing the Float</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Shape 70"/>
          <p:cNvSpPr txBox="1">
            <a:spLocks/>
          </p:cNvSpPr>
          <p:nvPr/>
        </p:nvSpPr>
        <p:spPr>
          <a:xfrm>
            <a:off x="304800" y="4711856"/>
            <a:ext cx="8610599" cy="1066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smtClean="0">
                <a:latin typeface="Arial" panose="020B0604020202020204" pitchFamily="34" charset="0"/>
                <a:cs typeface="Arial" panose="020B0604020202020204" pitchFamily="34" charset="0"/>
              </a:rPr>
              <a:t>We use the CSS property </a:t>
            </a:r>
            <a:r>
              <a:rPr lang="en-US" sz="2200" b="1" dirty="0" smtClean="0">
                <a:latin typeface="Arial" panose="020B0604020202020204" pitchFamily="34" charset="0"/>
                <a:cs typeface="Arial" panose="020B0604020202020204" pitchFamily="34" charset="0"/>
              </a:rPr>
              <a:t>clear </a:t>
            </a:r>
            <a:r>
              <a:rPr lang="en-US" sz="2200" dirty="0" smtClean="0">
                <a:latin typeface="Arial" panose="020B0604020202020204" pitchFamily="34" charset="0"/>
                <a:cs typeface="Arial" panose="020B0604020202020204" pitchFamily="34" charset="0"/>
              </a:rPr>
              <a:t>to re-force elements to behave as block elements or to avoid being pulled in by a float. </a:t>
            </a:r>
            <a:endParaRPr lang="en-US" sz="22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a:stretch>
            <a:fillRect/>
          </a:stretch>
        </p:blipFill>
        <p:spPr>
          <a:xfrm>
            <a:off x="320040" y="1047182"/>
            <a:ext cx="8442960" cy="3597934"/>
          </a:xfrm>
          <a:prstGeom prst="rect">
            <a:avLst/>
          </a:prstGeom>
        </p:spPr>
      </p:pic>
      <p:pic>
        <p:nvPicPr>
          <p:cNvPr id="4" name="Picture 3"/>
          <p:cNvPicPr>
            <a:picLocks noChangeAspect="1"/>
          </p:cNvPicPr>
          <p:nvPr/>
        </p:nvPicPr>
        <p:blipFill>
          <a:blip r:embed="rId5"/>
          <a:stretch>
            <a:fillRect/>
          </a:stretch>
        </p:blipFill>
        <p:spPr>
          <a:xfrm>
            <a:off x="6826930" y="1047180"/>
            <a:ext cx="2295829" cy="1772219"/>
          </a:xfrm>
          <a:prstGeom prst="rect">
            <a:avLst/>
          </a:prstGeom>
        </p:spPr>
      </p:pic>
    </p:spTree>
    <p:extLst>
      <p:ext uri="{BB962C8B-B14F-4D97-AF65-F5344CB8AC3E}">
        <p14:creationId xmlns:p14="http://schemas.microsoft.com/office/powerpoint/2010/main" val="409581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err="1" smtClean="0">
                <a:latin typeface="Arial" panose="020B0604020202020204" pitchFamily="34" charset="0"/>
                <a:cs typeface="Arial" panose="020B0604020202020204" pitchFamily="34" charset="0"/>
              </a:rPr>
              <a:t>Clearfix</a:t>
            </a:r>
            <a:r>
              <a:rPr lang="en-US" sz="2400" b="1" dirty="0" smtClean="0">
                <a:latin typeface="Arial" panose="020B0604020202020204" pitchFamily="34" charset="0"/>
                <a:cs typeface="Arial" panose="020B0604020202020204" pitchFamily="34" charset="0"/>
              </a:rPr>
              <a:t> Hack</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Shape 70"/>
          <p:cNvSpPr txBox="1">
            <a:spLocks/>
          </p:cNvSpPr>
          <p:nvPr/>
        </p:nvSpPr>
        <p:spPr>
          <a:xfrm>
            <a:off x="304800" y="5094928"/>
            <a:ext cx="8610599" cy="1066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smtClean="0">
                <a:latin typeface="Arial" panose="020B0604020202020204" pitchFamily="34" charset="0"/>
                <a:cs typeface="Arial" panose="020B0604020202020204" pitchFamily="34" charset="0"/>
              </a:rPr>
              <a:t>Sometimes when elements don’t match up in size, we get situations like the above… </a:t>
            </a:r>
            <a:endParaRPr lang="en-US" sz="22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a:stretch>
            <a:fillRect/>
          </a:stretch>
        </p:blipFill>
        <p:spPr>
          <a:xfrm>
            <a:off x="273413" y="732750"/>
            <a:ext cx="8450610" cy="4144049"/>
          </a:xfrm>
          <a:prstGeom prst="rect">
            <a:avLst/>
          </a:prstGeom>
        </p:spPr>
      </p:pic>
    </p:spTree>
    <p:extLst>
      <p:ext uri="{BB962C8B-B14F-4D97-AF65-F5344CB8AC3E}">
        <p14:creationId xmlns:p14="http://schemas.microsoft.com/office/powerpoint/2010/main" val="13435958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err="1" smtClean="0">
                <a:latin typeface="Arial" panose="020B0604020202020204" pitchFamily="34" charset="0"/>
                <a:cs typeface="Arial" panose="020B0604020202020204" pitchFamily="34" charset="0"/>
              </a:rPr>
              <a:t>Clearfix</a:t>
            </a:r>
            <a:r>
              <a:rPr lang="en-US" sz="2400" b="1" dirty="0" smtClean="0">
                <a:latin typeface="Arial" panose="020B0604020202020204" pitchFamily="34" charset="0"/>
                <a:cs typeface="Arial" panose="020B0604020202020204" pitchFamily="34" charset="0"/>
              </a:rPr>
              <a:t> Hack</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Shape 70"/>
          <p:cNvSpPr txBox="1">
            <a:spLocks/>
          </p:cNvSpPr>
          <p:nvPr/>
        </p:nvSpPr>
        <p:spPr>
          <a:xfrm>
            <a:off x="304800" y="4790613"/>
            <a:ext cx="8610599" cy="1066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smtClean="0">
                <a:latin typeface="Arial" panose="020B0604020202020204" pitchFamily="34" charset="0"/>
                <a:cs typeface="Arial" panose="020B0604020202020204" pitchFamily="34" charset="0"/>
              </a:rPr>
              <a:t>We can get around it by using what’s called the “</a:t>
            </a:r>
            <a:r>
              <a:rPr lang="en-US" sz="2200" dirty="0" err="1" smtClean="0">
                <a:latin typeface="Arial" panose="020B0604020202020204" pitchFamily="34" charset="0"/>
                <a:cs typeface="Arial" panose="020B0604020202020204" pitchFamily="34" charset="0"/>
              </a:rPr>
              <a:t>clearfix</a:t>
            </a:r>
            <a:r>
              <a:rPr lang="en-US" sz="2200" dirty="0" smtClean="0">
                <a:latin typeface="Arial" panose="020B0604020202020204" pitchFamily="34" charset="0"/>
                <a:cs typeface="Arial" panose="020B0604020202020204" pitchFamily="34" charset="0"/>
              </a:rPr>
              <a:t> hack”. By using the CSS property </a:t>
            </a:r>
            <a:r>
              <a:rPr lang="en-US" sz="2200" b="1" dirty="0" smtClean="0">
                <a:latin typeface="Arial" panose="020B0604020202020204" pitchFamily="34" charset="0"/>
                <a:cs typeface="Arial" panose="020B0604020202020204" pitchFamily="34" charset="0"/>
              </a:rPr>
              <a:t>overflow: auto</a:t>
            </a:r>
            <a:r>
              <a:rPr lang="en-US" sz="2200" dirty="0" smtClean="0">
                <a:latin typeface="Arial" panose="020B0604020202020204" pitchFamily="34" charset="0"/>
                <a:cs typeface="Arial" panose="020B0604020202020204" pitchFamily="34" charset="0"/>
              </a:rPr>
              <a:t>, the first element will fill up the empty parts of the flow.</a:t>
            </a:r>
            <a:endParaRPr lang="en-US" sz="22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304800" y="802224"/>
            <a:ext cx="8374136" cy="4044095"/>
          </a:xfrm>
          <a:prstGeom prst="rect">
            <a:avLst/>
          </a:prstGeom>
        </p:spPr>
      </p:pic>
      <p:pic>
        <p:nvPicPr>
          <p:cNvPr id="4" name="Picture 3"/>
          <p:cNvPicPr>
            <a:picLocks noChangeAspect="1"/>
          </p:cNvPicPr>
          <p:nvPr/>
        </p:nvPicPr>
        <p:blipFill>
          <a:blip r:embed="rId5"/>
          <a:stretch>
            <a:fillRect/>
          </a:stretch>
        </p:blipFill>
        <p:spPr>
          <a:xfrm>
            <a:off x="7162800" y="5581190"/>
            <a:ext cx="1592943" cy="812243"/>
          </a:xfrm>
          <a:prstGeom prst="rect">
            <a:avLst/>
          </a:prstGeom>
        </p:spPr>
      </p:pic>
    </p:spTree>
    <p:extLst>
      <p:ext uri="{BB962C8B-B14F-4D97-AF65-F5344CB8AC3E}">
        <p14:creationId xmlns:p14="http://schemas.microsoft.com/office/powerpoint/2010/main" val="2132205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Fantastic Guide on Floats ****</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pic>
        <p:nvPicPr>
          <p:cNvPr id="2" name="Picture 1"/>
          <p:cNvPicPr>
            <a:picLocks noChangeAspect="1"/>
          </p:cNvPicPr>
          <p:nvPr/>
        </p:nvPicPr>
        <p:blipFill>
          <a:blip r:embed="rId4"/>
          <a:stretch>
            <a:fillRect/>
          </a:stretch>
        </p:blipFill>
        <p:spPr>
          <a:xfrm>
            <a:off x="3429727" y="835761"/>
            <a:ext cx="5485672" cy="4625898"/>
          </a:xfrm>
          <a:prstGeom prst="rect">
            <a:avLst/>
          </a:prstGeom>
          <a:ln>
            <a:solidFill>
              <a:schemeClr val="accent1"/>
            </a:solidFill>
          </a:ln>
        </p:spPr>
      </p:pic>
      <p:sp>
        <p:nvSpPr>
          <p:cNvPr id="9" name="Shape 70"/>
          <p:cNvSpPr txBox="1">
            <a:spLocks/>
          </p:cNvSpPr>
          <p:nvPr/>
        </p:nvSpPr>
        <p:spPr>
          <a:xfrm>
            <a:off x="409304" y="5518076"/>
            <a:ext cx="8610599" cy="654124"/>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dirty="0" smtClean="0">
                <a:latin typeface="Arial" panose="020B0604020202020204" pitchFamily="34" charset="0"/>
                <a:cs typeface="Arial" panose="020B0604020202020204" pitchFamily="34" charset="0"/>
              </a:rPr>
              <a:t>To all serious front-end developers (this is a </a:t>
            </a:r>
            <a:r>
              <a:rPr lang="en-US" sz="2000" b="1" u="sng" dirty="0" smtClean="0">
                <a:latin typeface="Arial" panose="020B0604020202020204" pitchFamily="34" charset="0"/>
                <a:cs typeface="Arial" panose="020B0604020202020204" pitchFamily="34" charset="0"/>
              </a:rPr>
              <a:t>necessary</a:t>
            </a:r>
            <a:r>
              <a:rPr lang="en-US" sz="2000" b="1" dirty="0" smtClean="0">
                <a:latin typeface="Arial" panose="020B0604020202020204" pitchFamily="34" charset="0"/>
                <a:cs typeface="Arial" panose="020B0604020202020204" pitchFamily="34" charset="0"/>
              </a:rPr>
              <a:t> read):</a:t>
            </a:r>
            <a:r>
              <a:rPr lang="en-US" sz="2200" dirty="0">
                <a:latin typeface="Arial" panose="020B0604020202020204" pitchFamily="34" charset="0"/>
                <a:cs typeface="Arial" panose="020B0604020202020204" pitchFamily="34" charset="0"/>
              </a:rPr>
              <a:t> </a:t>
            </a:r>
            <a:r>
              <a:rPr lang="en-US" sz="2200" dirty="0" smtClean="0">
                <a:latin typeface="Arial" panose="020B0604020202020204" pitchFamily="34" charset="0"/>
                <a:cs typeface="Arial" panose="020B0604020202020204" pitchFamily="34" charset="0"/>
              </a:rPr>
              <a:t/>
            </a:r>
            <a:br>
              <a:rPr lang="en-US" sz="2200" dirty="0" smtClean="0">
                <a:latin typeface="Arial" panose="020B0604020202020204" pitchFamily="34" charset="0"/>
                <a:cs typeface="Arial" panose="020B0604020202020204" pitchFamily="34" charset="0"/>
              </a:rPr>
            </a:br>
            <a:r>
              <a:rPr lang="en-US" sz="2200" dirty="0" smtClean="0">
                <a:latin typeface="Arial" panose="020B0604020202020204" pitchFamily="34" charset="0"/>
                <a:cs typeface="Arial" panose="020B0604020202020204" pitchFamily="34" charset="0"/>
                <a:hlinkClick r:id="rId5"/>
              </a:rPr>
              <a:t>https</a:t>
            </a:r>
            <a:r>
              <a:rPr lang="en-US" sz="2200" dirty="0">
                <a:latin typeface="Arial" panose="020B0604020202020204" pitchFamily="34" charset="0"/>
                <a:cs typeface="Arial" panose="020B0604020202020204" pitchFamily="34" charset="0"/>
                <a:hlinkClick r:id="rId5"/>
              </a:rPr>
              <a:t>://css-tricks.com/all-about-floats</a:t>
            </a:r>
            <a:r>
              <a:rPr lang="en-US" sz="2200" dirty="0" smtClean="0">
                <a:latin typeface="Arial" panose="020B0604020202020204" pitchFamily="34" charset="0"/>
                <a:cs typeface="Arial" panose="020B0604020202020204" pitchFamily="34" charset="0"/>
                <a:hlinkClick r:id="rId5"/>
              </a:rPr>
              <a:t>/</a:t>
            </a:r>
            <a:endParaRPr lang="en-US" sz="2200" dirty="0" smtClean="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6"/>
          <a:stretch>
            <a:fillRect/>
          </a:stretch>
        </p:blipFill>
        <p:spPr>
          <a:xfrm>
            <a:off x="304800" y="766499"/>
            <a:ext cx="2867025" cy="752475"/>
          </a:xfrm>
          <a:prstGeom prst="rect">
            <a:avLst/>
          </a:prstGeom>
        </p:spPr>
      </p:pic>
    </p:spTree>
    <p:extLst>
      <p:ext uri="{BB962C8B-B14F-4D97-AF65-F5344CB8AC3E}">
        <p14:creationId xmlns:p14="http://schemas.microsoft.com/office/powerpoint/2010/main" val="3746902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Flowchart: Process 7"/>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 name="TextBox 1"/>
          <p:cNvSpPr txBox="1"/>
          <p:nvPr/>
        </p:nvSpPr>
        <p:spPr>
          <a:xfrm>
            <a:off x="304800" y="914400"/>
            <a:ext cx="8686800" cy="3046988"/>
          </a:xfrm>
          <a:prstGeom prst="rect">
            <a:avLst/>
          </a:prstGeom>
          <a:noFill/>
        </p:spPr>
        <p:txBody>
          <a:bodyPr wrap="square" rtlCol="0">
            <a:spAutoFit/>
          </a:bodyPr>
          <a:lstStyle/>
          <a:p>
            <a:r>
              <a:rPr lang="en-US" sz="2400" b="1" dirty="0" smtClean="0">
                <a:latin typeface="Arial" panose="020B0604020202020204" pitchFamily="34" charset="0"/>
                <a:ea typeface="Roboto" pitchFamily="2" charset="0"/>
                <a:cs typeface="Arial" panose="020B0604020202020204" pitchFamily="34" charset="0"/>
              </a:rPr>
              <a:t>Assignment</a:t>
            </a:r>
          </a:p>
          <a:p>
            <a:endParaRPr lang="en-US" sz="2400" dirty="0" smtClean="0">
              <a:latin typeface="Arial" panose="020B0604020202020204" pitchFamily="34" charset="0"/>
              <a:ea typeface="Roboto" pitchFamily="2" charset="0"/>
              <a:cs typeface="Arial" panose="020B0604020202020204" pitchFamily="34" charset="0"/>
            </a:endParaRPr>
          </a:p>
          <a:p>
            <a:r>
              <a:rPr lang="en-US" sz="2400" dirty="0" smtClean="0">
                <a:latin typeface="Arial" panose="020B0604020202020204" pitchFamily="34" charset="0"/>
                <a:ea typeface="Roboto" pitchFamily="2" charset="0"/>
                <a:cs typeface="Arial" panose="020B0604020202020204" pitchFamily="34" charset="0"/>
              </a:rPr>
              <a:t>In this activity, you will be flexing your newfound floating skills to create a conceptual layout. Eyeball the design to your best ability.</a:t>
            </a:r>
          </a:p>
          <a:p>
            <a:endParaRPr lang="en-US" sz="2400" dirty="0" smtClean="0">
              <a:latin typeface="Arial" panose="020B0604020202020204" pitchFamily="34" charset="0"/>
              <a:ea typeface="Roboto" pitchFamily="2" charset="0"/>
              <a:cs typeface="Arial" panose="020B0604020202020204" pitchFamily="34" charset="0"/>
            </a:endParaRPr>
          </a:p>
          <a:p>
            <a:r>
              <a:rPr lang="en-US" sz="2400" dirty="0" smtClean="0">
                <a:latin typeface="Arial" panose="020B0604020202020204" pitchFamily="34" charset="0"/>
                <a:ea typeface="Roboto" pitchFamily="2" charset="0"/>
                <a:cs typeface="Arial" panose="020B0604020202020204" pitchFamily="34" charset="0"/>
              </a:rPr>
              <a:t>Additional instructions, sent via Slack.</a:t>
            </a:r>
            <a:endParaRPr lang="en-US" sz="2400" dirty="0">
              <a:latin typeface="Arial" panose="020B0604020202020204" pitchFamily="34" charset="0"/>
              <a:ea typeface="Roboto" pitchFamily="2" charset="0"/>
              <a:cs typeface="Arial" panose="020B0604020202020204" pitchFamily="34" charset="0"/>
            </a:endParaRPr>
          </a:p>
          <a:p>
            <a:endParaRPr lang="en-US" sz="2400" dirty="0" smtClean="0">
              <a:latin typeface="Arial" panose="020B0604020202020204" pitchFamily="34" charset="0"/>
              <a:ea typeface="Roboto" pitchFamily="2" charset="0"/>
              <a:cs typeface="Arial" panose="020B0604020202020204" pitchFamily="34" charset="0"/>
            </a:endParaRPr>
          </a:p>
        </p:txBody>
      </p:sp>
      <p:sp>
        <p:nvSpPr>
          <p:cNvPr id="11" name="Rectangle 10"/>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&gt; YOUR TURN!!</a:t>
            </a:r>
            <a:endParaRPr lang="en-US" sz="2400" b="1" dirty="0">
              <a:latin typeface="Arial" panose="020B0604020202020204" pitchFamily="34" charset="0"/>
              <a:cs typeface="Arial" panose="020B0604020202020204" pitchFamily="34" charset="0"/>
            </a:endParaRPr>
          </a:p>
        </p:txBody>
      </p:sp>
      <p:sp>
        <p:nvSpPr>
          <p:cNvPr id="13" name="Flowchart: Process 12"/>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5" name="TextBox 14"/>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16" name="Straight Connector 15"/>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392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Flowchart: Process 7"/>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1" name="Rectangle 10"/>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&gt; YOUR TURN!!</a:t>
            </a:r>
            <a:endParaRPr lang="en-US" sz="2400" b="1" dirty="0">
              <a:latin typeface="Arial" panose="020B0604020202020204" pitchFamily="34" charset="0"/>
              <a:cs typeface="Arial" panose="020B0604020202020204" pitchFamily="34" charset="0"/>
            </a:endParaRPr>
          </a:p>
        </p:txBody>
      </p:sp>
      <p:sp>
        <p:nvSpPr>
          <p:cNvPr id="13" name="Flowchart: Process 12"/>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5" name="TextBox 14"/>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16" name="Straight Connector 15"/>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0" y="952500"/>
            <a:ext cx="9144000" cy="4953000"/>
          </a:xfrm>
          <a:prstGeom prst="rect">
            <a:avLst/>
          </a:prstGeom>
        </p:spPr>
      </p:pic>
    </p:spTree>
    <p:extLst>
      <p:ext uri="{BB962C8B-B14F-4D97-AF65-F5344CB8AC3E}">
        <p14:creationId xmlns:p14="http://schemas.microsoft.com/office/powerpoint/2010/main" val="1824286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Good work!</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pic>
        <p:nvPicPr>
          <p:cNvPr id="13314" name="Picture 2" descr="http://cdn.pophangover.com/wp-content/uploads/2012/06/good-job-good-effort-kid-e133902115788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749" y="783753"/>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0" y="5807177"/>
            <a:ext cx="4572000" cy="400110"/>
          </a:xfrm>
          <a:prstGeom prst="rect">
            <a:avLst/>
          </a:prstGeom>
        </p:spPr>
        <p:txBody>
          <a:bodyPr>
            <a:spAutoFit/>
          </a:bodyPr>
          <a:lstStyle/>
          <a:p>
            <a:pPr algn="ctr"/>
            <a:r>
              <a:rPr lang="en-US" sz="2000" b="1" dirty="0" smtClean="0">
                <a:latin typeface="Arial" panose="020B0604020202020204" pitchFamily="34" charset="0"/>
                <a:cs typeface="Arial" panose="020B0604020202020204" pitchFamily="34" charset="0"/>
              </a:rPr>
              <a:t>Your Brain may rest now</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70377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5" name="Title 1"/>
          <p:cNvSpPr>
            <a:spLocks noGrp="1"/>
          </p:cNvSpPr>
          <p:nvPr>
            <p:ph type="ctrTitle"/>
          </p:nvPr>
        </p:nvSpPr>
        <p:spPr>
          <a:xfrm>
            <a:off x="304800" y="2895599"/>
            <a:ext cx="6457950" cy="842011"/>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Heroes of CSS</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0" name="Title 1"/>
          <p:cNvSpPr txBox="1">
            <a:spLocks/>
          </p:cNvSpPr>
          <p:nvPr/>
        </p:nvSpPr>
        <p:spPr>
          <a:xfrm>
            <a:off x="390606" y="2667000"/>
            <a:ext cx="1066800" cy="257237"/>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Day 3</a:t>
            </a:r>
            <a:endParaRPr lang="en-US" sz="2000" b="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1" name="Title 1"/>
          <p:cNvSpPr txBox="1">
            <a:spLocks/>
          </p:cNvSpPr>
          <p:nvPr/>
        </p:nvSpPr>
        <p:spPr>
          <a:xfrm>
            <a:off x="426892" y="3962400"/>
            <a:ext cx="6457950"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 </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January 29, 2016</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5" name="TextBox 14"/>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21048755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Lunch Break!</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0" name="TextBox 9"/>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1303653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Chrome Inspector</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0" name="TextBox 9"/>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733140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What is Inspector?</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4" name="Content Placeholder 2"/>
          <p:cNvSpPr>
            <a:spLocks noGrp="1"/>
          </p:cNvSpPr>
          <p:nvPr>
            <p:ph idx="1"/>
          </p:nvPr>
        </p:nvSpPr>
        <p:spPr>
          <a:xfrm>
            <a:off x="2209799" y="914400"/>
            <a:ext cx="6463145" cy="4525963"/>
          </a:xfrm>
        </p:spPr>
        <p:txBody>
          <a:bodyPr>
            <a:noAutofit/>
          </a:bodyPr>
          <a:lstStyle/>
          <a:p>
            <a:pPr marL="742950" indent="-51435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A “secret room” for developers within Chrome</a:t>
            </a:r>
          </a:p>
          <a:p>
            <a:pPr marL="742950" indent="-51435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Allows you to see what’s going on under the covers of a web page</a:t>
            </a:r>
          </a:p>
          <a:p>
            <a:pPr marL="742950" indent="-51435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The best thing to happen to web developers!</a:t>
            </a:r>
            <a:endParaRPr lang="en-US"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2800" b="1" u="sng"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2800" b="1" u="sng"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85" y="820263"/>
            <a:ext cx="2303938" cy="2303938"/>
          </a:xfrm>
          <a:prstGeom prst="rect">
            <a:avLst/>
          </a:prstGeom>
        </p:spPr>
      </p:pic>
    </p:spTree>
    <p:extLst>
      <p:ext uri="{BB962C8B-B14F-4D97-AF65-F5344CB8AC3E}">
        <p14:creationId xmlns:p14="http://schemas.microsoft.com/office/powerpoint/2010/main" val="11598962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What is Inspector?</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4" name="Content Placeholder 2"/>
          <p:cNvSpPr>
            <a:spLocks noGrp="1"/>
          </p:cNvSpPr>
          <p:nvPr>
            <p:ph idx="1"/>
          </p:nvPr>
        </p:nvSpPr>
        <p:spPr>
          <a:xfrm>
            <a:off x="2209799" y="914400"/>
            <a:ext cx="6463145" cy="4525963"/>
          </a:xfrm>
        </p:spPr>
        <p:txBody>
          <a:bodyPr>
            <a:noAutofit/>
          </a:bodyPr>
          <a:lstStyle/>
          <a:p>
            <a:pPr marL="742950" indent="-51435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Full of good things</a:t>
            </a:r>
          </a:p>
          <a:p>
            <a:pPr marL="742950" indent="-51435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Focus today is on “Elements”</a:t>
            </a:r>
          </a:p>
          <a:p>
            <a:pPr marL="742950" indent="-514350">
              <a:spcBef>
                <a:spcPts val="0"/>
              </a:spcBef>
            </a:pPr>
            <a:endParaRPr lang="en-US" sz="28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Elements lets you</a:t>
            </a:r>
          </a:p>
          <a:p>
            <a:pPr marL="1042988" lvl="1" indent="-514350">
              <a:spcBef>
                <a:spcPts val="0"/>
              </a:spcBef>
            </a:pPr>
            <a:r>
              <a:rPr lang="en-US" sz="2500" dirty="0" smtClean="0">
                <a:latin typeface="Arial" panose="020B0604020202020204" pitchFamily="34" charset="0"/>
                <a:ea typeface="Roboto" panose="02000000000000000000" pitchFamily="2" charset="0"/>
                <a:cs typeface="Arial" panose="020B0604020202020204" pitchFamily="34" charset="0"/>
              </a:rPr>
              <a:t>Examine your HTML</a:t>
            </a:r>
          </a:p>
          <a:p>
            <a:pPr marL="1042988" lvl="1" indent="-514350">
              <a:spcBef>
                <a:spcPts val="0"/>
              </a:spcBef>
            </a:pPr>
            <a:r>
              <a:rPr lang="en-US" sz="2500" dirty="0" smtClean="0">
                <a:latin typeface="Arial" panose="020B0604020202020204" pitchFamily="34" charset="0"/>
                <a:ea typeface="Roboto" panose="02000000000000000000" pitchFamily="2" charset="0"/>
                <a:cs typeface="Arial" panose="020B0604020202020204" pitchFamily="34" charset="0"/>
              </a:rPr>
              <a:t>Tweak your HTML and test changes</a:t>
            </a:r>
            <a:endParaRPr lang="en-US" sz="25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2800" b="1" u="sng"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1" y="940371"/>
            <a:ext cx="2464707" cy="2743200"/>
          </a:xfrm>
          <a:prstGeom prst="rect">
            <a:avLst/>
          </a:prstGeom>
        </p:spPr>
      </p:pic>
    </p:spTree>
    <p:extLst>
      <p:ext uri="{BB962C8B-B14F-4D97-AF65-F5344CB8AC3E}">
        <p14:creationId xmlns:p14="http://schemas.microsoft.com/office/powerpoint/2010/main" val="1367994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What is Inspector?</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4" name="Content Placeholder 2"/>
          <p:cNvSpPr>
            <a:spLocks noGrp="1"/>
          </p:cNvSpPr>
          <p:nvPr>
            <p:ph idx="1"/>
          </p:nvPr>
        </p:nvSpPr>
        <p:spPr>
          <a:xfrm>
            <a:off x="2438400" y="904316"/>
            <a:ext cx="6463145" cy="5069448"/>
          </a:xfrm>
        </p:spPr>
        <p:txBody>
          <a:bodyPr>
            <a:noAutofit/>
          </a:bodyPr>
          <a:lstStyle/>
          <a:p>
            <a:pPr marL="742950" indent="-51435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The right panel contains CSS information</a:t>
            </a:r>
          </a:p>
          <a:p>
            <a:pPr marL="1042988" lvl="1" indent="-514350">
              <a:spcBef>
                <a:spcPts val="0"/>
              </a:spcBef>
            </a:pPr>
            <a:r>
              <a:rPr lang="en-US" sz="2500" b="1" u="sng" dirty="0" smtClean="0">
                <a:latin typeface="Arial" panose="020B0604020202020204" pitchFamily="34" charset="0"/>
                <a:ea typeface="Roboto" panose="02000000000000000000" pitchFamily="2" charset="0"/>
                <a:cs typeface="Arial" panose="020B0604020202020204" pitchFamily="34" charset="0"/>
              </a:rPr>
              <a:t>Styles</a:t>
            </a:r>
          </a:p>
          <a:p>
            <a:pPr marL="1343025" lvl="2" indent="-514350">
              <a:spcBef>
                <a:spcPts val="0"/>
              </a:spcBef>
            </a:pPr>
            <a:r>
              <a:rPr lang="en-US" sz="2200" b="1" u="sng" dirty="0" smtClean="0">
                <a:latin typeface="Arial" panose="020B0604020202020204" pitchFamily="34" charset="0"/>
                <a:ea typeface="Roboto" panose="02000000000000000000" pitchFamily="2" charset="0"/>
                <a:cs typeface="Arial" panose="020B0604020202020204" pitchFamily="34" charset="0"/>
              </a:rPr>
              <a:t>Shows all CSS styles which affect an element</a:t>
            </a:r>
          </a:p>
          <a:p>
            <a:pPr marL="1343025" lvl="2" indent="-514350">
              <a:spcBef>
                <a:spcPts val="0"/>
              </a:spcBef>
            </a:pPr>
            <a:r>
              <a:rPr lang="en-US" sz="2200" b="1" u="sng" dirty="0" smtClean="0">
                <a:latin typeface="Arial" panose="020B0604020202020204" pitchFamily="34" charset="0"/>
                <a:ea typeface="Roboto" panose="02000000000000000000" pitchFamily="2" charset="0"/>
                <a:cs typeface="Arial" panose="020B0604020202020204" pitchFamily="34" charset="0"/>
              </a:rPr>
              <a:t>Edit the CSS and see what change would happen</a:t>
            </a:r>
          </a:p>
          <a:p>
            <a:pPr marL="1042988" lvl="1" indent="-514350">
              <a:spcBef>
                <a:spcPts val="0"/>
              </a:spcBef>
            </a:pPr>
            <a:r>
              <a:rPr lang="en-US" sz="2500" b="1" u="sng" dirty="0" smtClean="0">
                <a:latin typeface="Arial" panose="020B0604020202020204" pitchFamily="34" charset="0"/>
                <a:ea typeface="Roboto" panose="02000000000000000000" pitchFamily="2" charset="0"/>
                <a:cs typeface="Arial" panose="020B0604020202020204" pitchFamily="34" charset="0"/>
              </a:rPr>
              <a:t>Computed</a:t>
            </a:r>
          </a:p>
          <a:p>
            <a:pPr marL="1343025" lvl="2" indent="-514350">
              <a:spcBef>
                <a:spcPts val="0"/>
              </a:spcBef>
            </a:pPr>
            <a:r>
              <a:rPr lang="en-US" sz="2200" b="1" u="sng" dirty="0" smtClean="0">
                <a:latin typeface="Arial" panose="020B0604020202020204" pitchFamily="34" charset="0"/>
                <a:ea typeface="Roboto" panose="02000000000000000000" pitchFamily="2" charset="0"/>
                <a:cs typeface="Arial" panose="020B0604020202020204" pitchFamily="34" charset="0"/>
              </a:rPr>
              <a:t>Shows the “sum total” of all the styling affecting an element</a:t>
            </a:r>
            <a:endParaRPr lang="en-US" sz="2200" b="1" u="sng"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03" y="904315"/>
            <a:ext cx="2081797" cy="1595438"/>
          </a:xfrm>
          <a:prstGeom prst="rect">
            <a:avLst/>
          </a:prstGeom>
        </p:spPr>
      </p:pic>
    </p:spTree>
    <p:extLst>
      <p:ext uri="{BB962C8B-B14F-4D97-AF65-F5344CB8AC3E}">
        <p14:creationId xmlns:p14="http://schemas.microsoft.com/office/powerpoint/2010/main" val="2801726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Watch Me!</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4" name="Content Placeholder 2"/>
          <p:cNvSpPr>
            <a:spLocks noGrp="1"/>
          </p:cNvSpPr>
          <p:nvPr>
            <p:ph idx="1"/>
          </p:nvPr>
        </p:nvSpPr>
        <p:spPr>
          <a:xfrm>
            <a:off x="304800" y="783753"/>
            <a:ext cx="8610600" cy="5069448"/>
          </a:xfrm>
        </p:spPr>
        <p:txBody>
          <a:bodyPr>
            <a:noAutofit/>
          </a:bodyPr>
          <a:lstStyle/>
          <a:p>
            <a:pPr marL="742950" indent="-51435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Changing the Student Bio on the fly</a:t>
            </a:r>
          </a:p>
          <a:p>
            <a:pPr marL="742950" indent="-51435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Using the Left (main) panel</a:t>
            </a:r>
          </a:p>
          <a:p>
            <a:pPr marL="1042988" lvl="1" indent="-514350">
              <a:spcBef>
                <a:spcPts val="0"/>
              </a:spcBef>
            </a:pPr>
            <a:r>
              <a:rPr lang="en-US" sz="2500" dirty="0" smtClean="0">
                <a:latin typeface="Arial" panose="020B0604020202020204" pitchFamily="34" charset="0"/>
                <a:ea typeface="Roboto" panose="02000000000000000000" pitchFamily="2" charset="0"/>
                <a:cs typeface="Arial" panose="020B0604020202020204" pitchFamily="34" charset="0"/>
              </a:rPr>
              <a:t>Changing “Contact Info” to “</a:t>
            </a:r>
            <a:r>
              <a:rPr lang="en-US" sz="2500" dirty="0" err="1" smtClean="0">
                <a:latin typeface="Arial" panose="020B0604020202020204" pitchFamily="34" charset="0"/>
                <a:ea typeface="Roboto" panose="02000000000000000000" pitchFamily="2" charset="0"/>
                <a:cs typeface="Arial" panose="020B0604020202020204" pitchFamily="34" charset="0"/>
              </a:rPr>
              <a:t>Deets</a:t>
            </a:r>
            <a:r>
              <a:rPr lang="en-US" sz="2500" dirty="0" smtClean="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Using the Right (styles) panel</a:t>
            </a:r>
          </a:p>
          <a:p>
            <a:pPr marL="1042988" lvl="1" indent="-514350">
              <a:spcBef>
                <a:spcPts val="0"/>
              </a:spcBef>
            </a:pPr>
            <a:r>
              <a:rPr lang="en-US" sz="2500" dirty="0" smtClean="0">
                <a:latin typeface="Arial" panose="020B0604020202020204" pitchFamily="34" charset="0"/>
                <a:ea typeface="Roboto" panose="02000000000000000000" pitchFamily="2" charset="0"/>
                <a:cs typeface="Arial" panose="020B0604020202020204" pitchFamily="34" charset="0"/>
              </a:rPr>
              <a:t>Change font size of H2 from 24 to 36</a:t>
            </a:r>
          </a:p>
          <a:p>
            <a:pPr marL="1042988" lvl="1" indent="-514350">
              <a:spcBef>
                <a:spcPts val="0"/>
              </a:spcBef>
            </a:pPr>
            <a:endParaRPr lang="en-US" sz="2500" dirty="0">
              <a:latin typeface="Arial" panose="020B0604020202020204" pitchFamily="34" charset="0"/>
              <a:ea typeface="Roboto" panose="02000000000000000000" pitchFamily="2" charset="0"/>
              <a:cs typeface="Arial" panose="020B0604020202020204" pitchFamily="34" charset="0"/>
            </a:endParaRPr>
          </a:p>
          <a:p>
            <a:pPr marL="1042988" lvl="1" indent="-514350">
              <a:spcBef>
                <a:spcPts val="0"/>
              </a:spcBef>
            </a:pPr>
            <a:endParaRPr lang="en-US" sz="2500" dirty="0" smtClean="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Then, I hit “refresh” </a:t>
            </a:r>
            <a:r>
              <a:rPr lang="en-US" sz="2800" dirty="0" smtClean="0">
                <a:latin typeface="Arial" panose="020B0604020202020204" pitchFamily="34" charset="0"/>
                <a:ea typeface="Roboto" panose="02000000000000000000" pitchFamily="2" charset="0"/>
                <a:cs typeface="Arial" panose="020B0604020202020204" pitchFamily="34" charset="0"/>
                <a:sym typeface="Wingdings" panose="05000000000000000000" pitchFamily="2" charset="2"/>
              </a:rPr>
              <a:t></a:t>
            </a:r>
            <a:endParaRPr 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5738309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80782"/>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Your Turn! </a:t>
            </a:r>
            <a:r>
              <a:rPr lang="en-US" sz="2400" b="1" smtClean="0">
                <a:latin typeface="Arial" panose="020B0604020202020204" pitchFamily="34" charset="0"/>
                <a:cs typeface="Arial" panose="020B0604020202020204" pitchFamily="34" charset="0"/>
              </a:rPr>
              <a:t>(10 </a:t>
            </a:r>
            <a:r>
              <a:rPr lang="en-US" sz="2400" b="1" dirty="0" smtClean="0">
                <a:latin typeface="Arial" panose="020B0604020202020204" pitchFamily="34" charset="0"/>
                <a:cs typeface="Arial" panose="020B0604020202020204" pitchFamily="34" charset="0"/>
              </a:rPr>
              <a:t>Minutes)</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4" name="Content Placeholder 2"/>
          <p:cNvSpPr>
            <a:spLocks noGrp="1"/>
          </p:cNvSpPr>
          <p:nvPr>
            <p:ph idx="1"/>
          </p:nvPr>
        </p:nvSpPr>
        <p:spPr>
          <a:xfrm>
            <a:off x="304800" y="783753"/>
            <a:ext cx="8610600" cy="5069448"/>
          </a:xfrm>
        </p:spPr>
        <p:txBody>
          <a:bodyPr>
            <a:noAutofit/>
          </a:bodyPr>
          <a:lstStyle/>
          <a:p>
            <a:pPr marL="742950" indent="-514350">
              <a:spcBef>
                <a:spcPts val="0"/>
              </a:spcBef>
              <a:buFont typeface="+mj-lt"/>
              <a:buAutoNum type="arabicPeriod"/>
            </a:pPr>
            <a:r>
              <a:rPr lang="en-US" sz="2800" dirty="0">
                <a:latin typeface="Arial" panose="020B0604020202020204" pitchFamily="34" charset="0"/>
                <a:ea typeface="Roboto" panose="02000000000000000000" pitchFamily="2" charset="0"/>
                <a:cs typeface="Arial" panose="020B0604020202020204" pitchFamily="34" charset="0"/>
              </a:rPr>
              <a:t>Highlight the `&lt;div class="container"&gt;` element in the Elements panel</a:t>
            </a:r>
          </a:p>
          <a:p>
            <a:pPr marL="742950" indent="-514350">
              <a:spcBef>
                <a:spcPts val="0"/>
              </a:spcBef>
              <a:buFont typeface="+mj-lt"/>
              <a:buAutoNum type="arabicPeriod"/>
            </a:pPr>
            <a:r>
              <a:rPr lang="en-US" sz="2800" dirty="0" smtClean="0">
                <a:latin typeface="Arial" panose="020B0604020202020204" pitchFamily="34" charset="0"/>
                <a:ea typeface="Roboto" panose="02000000000000000000" pitchFamily="2" charset="0"/>
                <a:cs typeface="Arial" panose="020B0604020202020204" pitchFamily="34" charset="0"/>
              </a:rPr>
              <a:t>In </a:t>
            </a:r>
            <a:r>
              <a:rPr lang="en-US" sz="2800" dirty="0">
                <a:latin typeface="Arial" panose="020B0604020202020204" pitchFamily="34" charset="0"/>
                <a:ea typeface="Roboto" panose="02000000000000000000" pitchFamily="2" charset="0"/>
                <a:cs typeface="Arial" panose="020B0604020202020204" pitchFamily="34" charset="0"/>
              </a:rPr>
              <a:t>the Styles side panel, change the width from `1024px` to `600px</a:t>
            </a:r>
            <a:r>
              <a:rPr lang="en-US" sz="2800" dirty="0" smtClean="0">
                <a:latin typeface="Arial" panose="020B0604020202020204" pitchFamily="34" charset="0"/>
                <a:ea typeface="Roboto" panose="02000000000000000000" pitchFamily="2" charset="0"/>
                <a:cs typeface="Arial" panose="020B0604020202020204" pitchFamily="34" charset="0"/>
              </a:rPr>
              <a:t>`</a:t>
            </a:r>
          </a:p>
          <a:p>
            <a:pPr marL="1042988" lvl="1" indent="-514350">
              <a:spcBef>
                <a:spcPts val="0"/>
              </a:spcBef>
              <a:buFont typeface="+mj-lt"/>
              <a:buAutoNum type="arabicPeriod"/>
            </a:pPr>
            <a:r>
              <a:rPr lang="en-US" sz="2500" dirty="0" smtClean="0">
                <a:latin typeface="Arial" panose="020B0604020202020204" pitchFamily="34" charset="0"/>
                <a:ea typeface="Roboto" panose="02000000000000000000" pitchFamily="2" charset="0"/>
                <a:cs typeface="Arial" panose="020B0604020202020204" pitchFamily="34" charset="0"/>
              </a:rPr>
              <a:t>What happens?</a:t>
            </a:r>
            <a:endParaRPr lang="en-US" sz="25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2800" dirty="0" smtClean="0">
                <a:latin typeface="Arial" panose="020B0604020202020204" pitchFamily="34" charset="0"/>
                <a:ea typeface="Roboto" panose="02000000000000000000" pitchFamily="2" charset="0"/>
                <a:cs typeface="Arial" panose="020B0604020202020204" pitchFamily="34" charset="0"/>
              </a:rPr>
              <a:t>In </a:t>
            </a:r>
            <a:r>
              <a:rPr lang="en-US" sz="2800" dirty="0">
                <a:latin typeface="Arial" panose="020B0604020202020204" pitchFamily="34" charset="0"/>
                <a:ea typeface="Roboto" panose="02000000000000000000" pitchFamily="2" charset="0"/>
                <a:cs typeface="Arial" panose="020B0604020202020204" pitchFamily="34" charset="0"/>
              </a:rPr>
              <a:t>the Elements panel, highlight the `&lt;h1&gt;` tag. Right click and select "Edit Text" OR you can double click on the text to edit it. Change the text to say "My Biography". Press "enter" to finalize your changes or mouse click away</a:t>
            </a:r>
            <a:r>
              <a:rPr lang="en-US" sz="2800" dirty="0" smtClean="0">
                <a:latin typeface="Arial" panose="020B0604020202020204" pitchFamily="34" charset="0"/>
                <a:ea typeface="Roboto" panose="02000000000000000000" pitchFamily="2" charset="0"/>
                <a:cs typeface="Arial" panose="020B0604020202020204" pitchFamily="34" charset="0"/>
              </a:rPr>
              <a:t>.</a:t>
            </a:r>
          </a:p>
          <a:p>
            <a:pPr marL="1042988" lvl="1" indent="-514350">
              <a:spcBef>
                <a:spcPts val="0"/>
              </a:spcBef>
              <a:buFont typeface="+mj-lt"/>
              <a:buAutoNum type="arabicPeriod"/>
            </a:pPr>
            <a:r>
              <a:rPr lang="en-US" sz="2500" dirty="0">
                <a:latin typeface="Arial" panose="020B0604020202020204" pitchFamily="34" charset="0"/>
                <a:ea typeface="Roboto" panose="02000000000000000000" pitchFamily="2" charset="0"/>
                <a:cs typeface="Arial" panose="020B0604020202020204" pitchFamily="34" charset="0"/>
              </a:rPr>
              <a:t>What happens?</a:t>
            </a:r>
          </a:p>
          <a:p>
            <a:pPr marL="1042988" lvl="1" indent="-514350">
              <a:spcBef>
                <a:spcPts val="0"/>
              </a:spcBef>
              <a:buFont typeface="+mj-lt"/>
              <a:buAutoNum type="arabicPeriod"/>
            </a:pPr>
            <a:endParaRPr lang="en-US" sz="25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814155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80782"/>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Bonus Your Turn! (20 Minutes)</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4" name="Content Placeholder 2"/>
          <p:cNvSpPr>
            <a:spLocks noGrp="1"/>
          </p:cNvSpPr>
          <p:nvPr>
            <p:ph idx="1"/>
          </p:nvPr>
        </p:nvSpPr>
        <p:spPr>
          <a:xfrm>
            <a:off x="304800" y="783753"/>
            <a:ext cx="8610600" cy="5069448"/>
          </a:xfrm>
        </p:spPr>
        <p:txBody>
          <a:bodyPr>
            <a:noAutofit/>
          </a:bodyPr>
          <a:lstStyle/>
          <a:p>
            <a:pPr marL="742950" indent="-514350">
              <a:spcBef>
                <a:spcPts val="0"/>
              </a:spcBef>
              <a:buFont typeface="+mj-lt"/>
              <a:buAutoNum type="arabicPeriod"/>
            </a:pPr>
            <a:r>
              <a:rPr lang="en-US" sz="2800" dirty="0" smtClean="0">
                <a:latin typeface="Arial" panose="020B0604020202020204" pitchFamily="34" charset="0"/>
                <a:ea typeface="Roboto" panose="02000000000000000000" pitchFamily="2" charset="0"/>
                <a:cs typeface="Arial" panose="020B0604020202020204" pitchFamily="34" charset="0"/>
              </a:rPr>
              <a:t>Using </a:t>
            </a:r>
            <a:r>
              <a:rPr lang="en-US" sz="2800" dirty="0">
                <a:latin typeface="Arial" panose="020B0604020202020204" pitchFamily="34" charset="0"/>
                <a:ea typeface="Roboto" panose="02000000000000000000" pitchFamily="2" charset="0"/>
                <a:cs typeface="Arial" panose="020B0604020202020204" pitchFamily="34" charset="0"/>
              </a:rPr>
              <a:t>Inspector, make a new `section` tag with an id of `#new`</a:t>
            </a:r>
          </a:p>
          <a:p>
            <a:pPr marL="742950" indent="-514350">
              <a:spcBef>
                <a:spcPts val="0"/>
              </a:spcBef>
              <a:buFont typeface="+mj-lt"/>
              <a:buAutoNum type="arabicPeriod"/>
            </a:pPr>
            <a:r>
              <a:rPr lang="en-US" sz="2800" dirty="0" smtClean="0">
                <a:latin typeface="Arial" panose="020B0604020202020204" pitchFamily="34" charset="0"/>
                <a:ea typeface="Roboto" panose="02000000000000000000" pitchFamily="2" charset="0"/>
                <a:cs typeface="Arial" panose="020B0604020202020204" pitchFamily="34" charset="0"/>
              </a:rPr>
              <a:t>Make </a:t>
            </a:r>
            <a:r>
              <a:rPr lang="en-US" sz="2800" dirty="0">
                <a:latin typeface="Arial" panose="020B0604020202020204" pitchFamily="34" charset="0"/>
                <a:ea typeface="Roboto" panose="02000000000000000000" pitchFamily="2" charset="0"/>
                <a:cs typeface="Arial" panose="020B0604020202020204" pitchFamily="34" charset="0"/>
              </a:rPr>
              <a:t>your new section tag appear just below the #contact-info section</a:t>
            </a:r>
          </a:p>
          <a:p>
            <a:pPr marL="742950" indent="-514350">
              <a:spcBef>
                <a:spcPts val="0"/>
              </a:spcBef>
              <a:buFont typeface="+mj-lt"/>
              <a:buAutoNum type="arabicPeriod"/>
            </a:pPr>
            <a:r>
              <a:rPr lang="en-US" sz="2800" dirty="0" smtClean="0">
                <a:latin typeface="Arial" panose="020B0604020202020204" pitchFamily="34" charset="0"/>
                <a:ea typeface="Roboto" panose="02000000000000000000" pitchFamily="2" charset="0"/>
                <a:cs typeface="Arial" panose="020B0604020202020204" pitchFamily="34" charset="0"/>
              </a:rPr>
              <a:t>Now </a:t>
            </a:r>
            <a:r>
              <a:rPr lang="en-US" sz="2800" dirty="0">
                <a:latin typeface="Arial" panose="020B0604020202020204" pitchFamily="34" charset="0"/>
                <a:ea typeface="Roboto" panose="02000000000000000000" pitchFamily="2" charset="0"/>
                <a:cs typeface="Arial" panose="020B0604020202020204" pitchFamily="34" charset="0"/>
              </a:rPr>
              <a:t>make it appear below both #main-bio and #contact-info</a:t>
            </a:r>
          </a:p>
          <a:p>
            <a:pPr marL="742950" indent="-514350">
              <a:spcBef>
                <a:spcPts val="0"/>
              </a:spcBef>
              <a:buFont typeface="+mj-lt"/>
              <a:buAutoNum type="arabicPeriod"/>
            </a:pPr>
            <a:r>
              <a:rPr lang="en-US" sz="2800" dirty="0" smtClean="0">
                <a:latin typeface="Arial" panose="020B0604020202020204" pitchFamily="34" charset="0"/>
                <a:ea typeface="Roboto" panose="02000000000000000000" pitchFamily="2" charset="0"/>
                <a:cs typeface="Arial" panose="020B0604020202020204" pitchFamily="34" charset="0"/>
              </a:rPr>
              <a:t>Make </a:t>
            </a:r>
            <a:r>
              <a:rPr lang="en-US" sz="2800" dirty="0">
                <a:latin typeface="Arial" panose="020B0604020202020204" pitchFamily="34" charset="0"/>
                <a:ea typeface="Roboto" panose="02000000000000000000" pitchFamily="2" charset="0"/>
                <a:cs typeface="Arial" panose="020B0604020202020204" pitchFamily="34" charset="0"/>
              </a:rPr>
              <a:t>it have a `background-color` of red</a:t>
            </a:r>
            <a:endParaRPr lang="en-US" sz="25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163205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The Box Model</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0" name="TextBox 9"/>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9134756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80782"/>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The Box Model</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48313" y="838200"/>
            <a:ext cx="4323687" cy="2541522"/>
          </a:xfrm>
        </p:spPr>
      </p:pic>
      <p:sp>
        <p:nvSpPr>
          <p:cNvPr id="4" name="TextBox 3"/>
          <p:cNvSpPr txBox="1"/>
          <p:nvPr/>
        </p:nvSpPr>
        <p:spPr>
          <a:xfrm>
            <a:off x="304800" y="3657600"/>
            <a:ext cx="6629400"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Content</a:t>
            </a:r>
            <a:r>
              <a:rPr lang="en-US" dirty="0"/>
              <a:t> - The content of the box, where text and images appear</a:t>
            </a:r>
          </a:p>
          <a:p>
            <a:pPr marL="285750" indent="-285750">
              <a:buFont typeface="Arial" panose="020B0604020202020204" pitchFamily="34" charset="0"/>
              <a:buChar char="•"/>
            </a:pPr>
            <a:r>
              <a:rPr lang="en-US" b="1" dirty="0"/>
              <a:t>Padding</a:t>
            </a:r>
            <a:r>
              <a:rPr lang="en-US" dirty="0"/>
              <a:t> - Clears an area around the content. The padding is transparent</a:t>
            </a:r>
          </a:p>
          <a:p>
            <a:pPr marL="285750" indent="-285750">
              <a:buFont typeface="Arial" panose="020B0604020202020204" pitchFamily="34" charset="0"/>
              <a:buChar char="•"/>
            </a:pPr>
            <a:r>
              <a:rPr lang="en-US" b="1" dirty="0"/>
              <a:t>Border</a:t>
            </a:r>
            <a:r>
              <a:rPr lang="en-US" dirty="0"/>
              <a:t> - A border that goes around the padding and content</a:t>
            </a:r>
          </a:p>
          <a:p>
            <a:pPr marL="285750" indent="-285750">
              <a:buFont typeface="Arial" panose="020B0604020202020204" pitchFamily="34" charset="0"/>
              <a:buChar char="•"/>
            </a:pPr>
            <a:r>
              <a:rPr lang="en-US" b="1" dirty="0"/>
              <a:t>Margin</a:t>
            </a:r>
            <a:r>
              <a:rPr lang="en-US" dirty="0"/>
              <a:t> - Clears an area outside the border. The margin is transparent</a:t>
            </a:r>
          </a:p>
          <a:p>
            <a:endParaRPr lang="en-US" dirty="0"/>
          </a:p>
        </p:txBody>
      </p:sp>
    </p:spTree>
    <p:extLst>
      <p:ext uri="{BB962C8B-B14F-4D97-AF65-F5344CB8AC3E}">
        <p14:creationId xmlns:p14="http://schemas.microsoft.com/office/powerpoint/2010/main" val="1586812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CSS </a:t>
            </a:r>
            <a:r>
              <a:rPr lang="en-US" sz="4500" b="1" i="1" dirty="0" err="1" smtClean="0">
                <a:solidFill>
                  <a:schemeClr val="bg1"/>
                </a:solidFill>
                <a:latin typeface="Arial" panose="020B0604020202020204" pitchFamily="34" charset="0"/>
                <a:ea typeface="Roboto" panose="02000000000000000000" pitchFamily="2" charset="0"/>
                <a:cs typeface="Arial" panose="020B0604020202020204" pitchFamily="34" charset="0"/>
              </a:rPr>
              <a:t>Stylin</a:t>
            </a:r>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0" name="TextBox 9"/>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3263712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80782"/>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The Box Model</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4" name="Content Placeholder 2"/>
          <p:cNvSpPr>
            <a:spLocks noGrp="1"/>
          </p:cNvSpPr>
          <p:nvPr>
            <p:ph idx="1"/>
          </p:nvPr>
        </p:nvSpPr>
        <p:spPr>
          <a:xfrm>
            <a:off x="304800" y="783753"/>
            <a:ext cx="8610600" cy="5069448"/>
          </a:xfrm>
        </p:spPr>
        <p:txBody>
          <a:bodyPr>
            <a:noAutofit/>
          </a:bodyPr>
          <a:lstStyle/>
          <a:p>
            <a:pPr marL="742950" indent="-514350">
              <a:spcBef>
                <a:spcPts val="0"/>
              </a:spcBef>
            </a:pPr>
            <a:r>
              <a:rPr lang="en-US" sz="2000" dirty="0" smtClean="0">
                <a:latin typeface="Arial" panose="020B0604020202020204" pitchFamily="34" charset="0"/>
                <a:ea typeface="Roboto" panose="02000000000000000000" pitchFamily="2" charset="0"/>
                <a:cs typeface="Arial" panose="020B0604020202020204" pitchFamily="34" charset="0"/>
              </a:rPr>
              <a:t>The </a:t>
            </a:r>
            <a:r>
              <a:rPr lang="en-US" sz="2000" dirty="0">
                <a:latin typeface="Arial" panose="020B0604020202020204" pitchFamily="34" charset="0"/>
                <a:ea typeface="Roboto" panose="02000000000000000000" pitchFamily="2" charset="0"/>
                <a:cs typeface="Arial" panose="020B0604020202020204" pitchFamily="34" charset="0"/>
              </a:rPr>
              <a:t>CSS box model is essentially a box that wraps around every HTML element. It consists of: margins, borders, padding, and the actual content</a:t>
            </a:r>
            <a:r>
              <a:rPr lang="en-US" sz="2000" dirty="0" smtClean="0">
                <a:latin typeface="Arial" panose="020B0604020202020204" pitchFamily="34" charset="0"/>
                <a:ea typeface="Roboto" panose="02000000000000000000" pitchFamily="2" charset="0"/>
                <a:cs typeface="Arial" panose="020B0604020202020204" pitchFamily="34" charset="0"/>
              </a:rPr>
              <a:t>.</a:t>
            </a:r>
            <a:endParaRPr lang="en-US" sz="2000" dirty="0">
              <a:latin typeface="Arial" panose="020B0604020202020204" pitchFamily="34" charset="0"/>
              <a:ea typeface="Roboto" panose="02000000000000000000" pitchFamily="2" charset="0"/>
              <a:cs typeface="Arial" panose="020B0604020202020204" pitchFamily="34" charset="0"/>
            </a:endParaRPr>
          </a:p>
          <a:p>
            <a:pPr marL="1042988" lvl="1" indent="-514350">
              <a:spcBef>
                <a:spcPts val="0"/>
              </a:spcBef>
            </a:pPr>
            <a:r>
              <a:rPr lang="en-US" sz="2000" dirty="0" smtClean="0">
                <a:latin typeface="Arial" panose="020B0604020202020204" pitchFamily="34" charset="0"/>
                <a:ea typeface="Roboto" panose="02000000000000000000" pitchFamily="2" charset="0"/>
                <a:cs typeface="Arial" panose="020B0604020202020204" pitchFamily="34" charset="0"/>
              </a:rPr>
              <a:t>Padding</a:t>
            </a:r>
            <a:r>
              <a:rPr lang="en-US" sz="2000" dirty="0">
                <a:latin typeface="Arial" panose="020B0604020202020204" pitchFamily="34" charset="0"/>
                <a:ea typeface="Roboto" panose="02000000000000000000" pitchFamily="2" charset="0"/>
                <a:cs typeface="Arial" panose="020B0604020202020204" pitchFamily="34" charset="0"/>
              </a:rPr>
              <a:t>, margins, </a:t>
            </a:r>
            <a:r>
              <a:rPr lang="en-US" sz="2000" dirty="0" smtClean="0">
                <a:latin typeface="Arial" panose="020B0604020202020204" pitchFamily="34" charset="0"/>
                <a:ea typeface="Roboto" panose="02000000000000000000" pitchFamily="2" charset="0"/>
                <a:cs typeface="Arial" panose="020B0604020202020204" pitchFamily="34" charset="0"/>
              </a:rPr>
              <a:t>borders</a:t>
            </a:r>
          </a:p>
          <a:p>
            <a:pPr marL="1042988" lvl="1" indent="-514350">
              <a:spcBef>
                <a:spcPts val="0"/>
              </a:spcBef>
            </a:pPr>
            <a:r>
              <a:rPr lang="en-US" sz="2000" dirty="0" smtClean="0">
                <a:latin typeface="Arial" panose="020B0604020202020204" pitchFamily="34" charset="0"/>
                <a:ea typeface="Roboto" panose="02000000000000000000" pitchFamily="2" charset="0"/>
                <a:cs typeface="Arial" panose="020B0604020202020204" pitchFamily="34" charset="0"/>
              </a:rPr>
              <a:t>Writing </a:t>
            </a:r>
            <a:r>
              <a:rPr lang="en-US" sz="2000" dirty="0">
                <a:latin typeface="Arial" panose="020B0604020202020204" pitchFamily="34" charset="0"/>
                <a:ea typeface="Roboto" panose="02000000000000000000" pitchFamily="2" charset="0"/>
                <a:cs typeface="Arial" panose="020B0604020202020204" pitchFamily="34" charset="0"/>
              </a:rPr>
              <a:t>shorthand for margin and padding is clockwise (top, right, bottom, left e.g. `padding: 20px 30px 20px 30px`). </a:t>
            </a:r>
            <a:endParaRPr lang="en-US" sz="2000" dirty="0" smtClean="0">
              <a:latin typeface="Arial" panose="020B0604020202020204" pitchFamily="34" charset="0"/>
              <a:ea typeface="Roboto" panose="02000000000000000000" pitchFamily="2" charset="0"/>
              <a:cs typeface="Arial" panose="020B0604020202020204" pitchFamily="34" charset="0"/>
            </a:endParaRPr>
          </a:p>
          <a:p>
            <a:pPr marL="1042988" lvl="1" indent="-514350">
              <a:spcBef>
                <a:spcPts val="0"/>
              </a:spcBef>
            </a:pPr>
            <a:r>
              <a:rPr lang="en-US" sz="2000" dirty="0" smtClean="0">
                <a:latin typeface="Arial" panose="020B0604020202020204" pitchFamily="34" charset="0"/>
                <a:ea typeface="Roboto" panose="02000000000000000000" pitchFamily="2" charset="0"/>
                <a:cs typeface="Arial" panose="020B0604020202020204" pitchFamily="34" charset="0"/>
              </a:rPr>
              <a:t>If </a:t>
            </a:r>
            <a:r>
              <a:rPr lang="en-US" sz="2000" dirty="0">
                <a:latin typeface="Arial" panose="020B0604020202020204" pitchFamily="34" charset="0"/>
                <a:ea typeface="Roboto" panose="02000000000000000000" pitchFamily="2" charset="0"/>
                <a:cs typeface="Arial" panose="020B0604020202020204" pitchFamily="34" charset="0"/>
              </a:rPr>
              <a:t>there are only 3 values, then the last value (left), assumes the same value as the right side. </a:t>
            </a:r>
            <a:endParaRPr lang="en-US" sz="2000" dirty="0" smtClean="0">
              <a:latin typeface="Arial" panose="020B0604020202020204" pitchFamily="34" charset="0"/>
              <a:ea typeface="Roboto" panose="02000000000000000000" pitchFamily="2" charset="0"/>
              <a:cs typeface="Arial" panose="020B0604020202020204" pitchFamily="34" charset="0"/>
            </a:endParaRPr>
          </a:p>
          <a:p>
            <a:pPr marL="1042988" lvl="1" indent="-514350">
              <a:spcBef>
                <a:spcPts val="0"/>
              </a:spcBef>
            </a:pPr>
            <a:r>
              <a:rPr lang="en-US" sz="2000" dirty="0" smtClean="0">
                <a:latin typeface="Arial" panose="020B0604020202020204" pitchFamily="34" charset="0"/>
                <a:ea typeface="Roboto" panose="02000000000000000000" pitchFamily="2" charset="0"/>
                <a:cs typeface="Arial" panose="020B0604020202020204" pitchFamily="34" charset="0"/>
              </a:rPr>
              <a:t>If </a:t>
            </a:r>
            <a:r>
              <a:rPr lang="en-US" sz="2000" dirty="0">
                <a:latin typeface="Arial" panose="020B0604020202020204" pitchFamily="34" charset="0"/>
                <a:ea typeface="Roboto" panose="02000000000000000000" pitchFamily="2" charset="0"/>
                <a:cs typeface="Arial" panose="020B0604020202020204" pitchFamily="34" charset="0"/>
              </a:rPr>
              <a:t>there are 2 values, the first two apply to top and bottom, the second two apply to left and right. </a:t>
            </a:r>
            <a:endParaRPr lang="en-US" sz="2000" dirty="0" smtClean="0">
              <a:latin typeface="Arial" panose="020B0604020202020204" pitchFamily="34" charset="0"/>
              <a:ea typeface="Roboto" panose="02000000000000000000" pitchFamily="2" charset="0"/>
              <a:cs typeface="Arial" panose="020B0604020202020204" pitchFamily="34" charset="0"/>
            </a:endParaRPr>
          </a:p>
          <a:p>
            <a:pPr marL="1042988" lvl="1" indent="-514350">
              <a:spcBef>
                <a:spcPts val="0"/>
              </a:spcBef>
            </a:pPr>
            <a:r>
              <a:rPr lang="en-US" sz="2000" dirty="0" smtClean="0">
                <a:latin typeface="Arial" panose="020B0604020202020204" pitchFamily="34" charset="0"/>
                <a:ea typeface="Roboto" panose="02000000000000000000" pitchFamily="2" charset="0"/>
                <a:cs typeface="Arial" panose="020B0604020202020204" pitchFamily="34" charset="0"/>
              </a:rPr>
              <a:t>If </a:t>
            </a:r>
            <a:r>
              <a:rPr lang="en-US" sz="2000" dirty="0">
                <a:latin typeface="Arial" panose="020B0604020202020204" pitchFamily="34" charset="0"/>
                <a:ea typeface="Roboto" panose="02000000000000000000" pitchFamily="2" charset="0"/>
                <a:cs typeface="Arial" panose="020B0604020202020204" pitchFamily="34" charset="0"/>
              </a:rPr>
              <a:t>there is only one value, it applies to all sides</a:t>
            </a:r>
            <a:r>
              <a:rPr lang="en-US" sz="2000" dirty="0" smtClean="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3044768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80782"/>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Your Turn! (5 Minutes)</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7199" y="990600"/>
            <a:ext cx="8229600" cy="4266637"/>
          </a:xfrm>
        </p:spPr>
      </p:pic>
      <p:sp>
        <p:nvSpPr>
          <p:cNvPr id="4" name="TextBox 3"/>
          <p:cNvSpPr txBox="1"/>
          <p:nvPr/>
        </p:nvSpPr>
        <p:spPr>
          <a:xfrm>
            <a:off x="609600" y="5638800"/>
            <a:ext cx="7696200" cy="584775"/>
          </a:xfrm>
          <a:prstGeom prst="rect">
            <a:avLst/>
          </a:prstGeom>
          <a:noFill/>
        </p:spPr>
        <p:txBody>
          <a:bodyPr wrap="square" rtlCol="0">
            <a:spAutoFit/>
          </a:bodyPr>
          <a:lstStyle/>
          <a:p>
            <a:r>
              <a:rPr lang="en-US" sz="3200" dirty="0" smtClean="0"/>
              <a:t>Slack your answer!</a:t>
            </a:r>
            <a:endParaRPr lang="en-US" sz="3200" dirty="0"/>
          </a:p>
        </p:txBody>
      </p:sp>
    </p:spTree>
    <p:extLst>
      <p:ext uri="{BB962C8B-B14F-4D97-AF65-F5344CB8AC3E}">
        <p14:creationId xmlns:p14="http://schemas.microsoft.com/office/powerpoint/2010/main" val="4125608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80782"/>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box-sizing: border-box</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4" name="Content Placeholder 2"/>
          <p:cNvSpPr>
            <a:spLocks noGrp="1"/>
          </p:cNvSpPr>
          <p:nvPr>
            <p:ph idx="1"/>
          </p:nvPr>
        </p:nvSpPr>
        <p:spPr>
          <a:xfrm>
            <a:off x="304800" y="783753"/>
            <a:ext cx="8610600" cy="5069448"/>
          </a:xfrm>
        </p:spPr>
        <p:txBody>
          <a:bodyPr>
            <a:noAutofit/>
          </a:bodyPr>
          <a:lstStyle/>
          <a:p>
            <a:pPr marL="742950" indent="-514350">
              <a:spcBef>
                <a:spcPts val="0"/>
              </a:spcBef>
            </a:pPr>
            <a:r>
              <a:rPr lang="en-US" sz="2000" dirty="0" smtClean="0">
                <a:latin typeface="Arial" panose="020B0604020202020204" pitchFamily="34" charset="0"/>
                <a:ea typeface="Roboto" panose="02000000000000000000" pitchFamily="2" charset="0"/>
                <a:cs typeface="Arial" panose="020B0604020202020204" pitchFamily="34" charset="0"/>
              </a:rPr>
              <a:t>The use of content, padding, border, and margin to calculate box sizes can be confusing (or counter-intuitive)</a:t>
            </a:r>
          </a:p>
          <a:p>
            <a:pPr marL="742950" indent="-514350">
              <a:spcBef>
                <a:spcPts val="0"/>
              </a:spcBef>
            </a:pPr>
            <a:r>
              <a:rPr lang="en-US" sz="2000" dirty="0" smtClean="0">
                <a:latin typeface="Arial" panose="020B0604020202020204" pitchFamily="34" charset="0"/>
                <a:ea typeface="Roboto" panose="02000000000000000000" pitchFamily="2" charset="0"/>
                <a:cs typeface="Arial" panose="020B0604020202020204" pitchFamily="34" charset="0"/>
              </a:rPr>
              <a:t>If you use box-sizing: border-box</a:t>
            </a:r>
          </a:p>
          <a:p>
            <a:pPr marL="1042988" lvl="1" indent="-514350">
              <a:spcBef>
                <a:spcPts val="0"/>
              </a:spcBef>
            </a:pPr>
            <a:r>
              <a:rPr lang="en-US" sz="1700" dirty="0" smtClean="0">
                <a:latin typeface="Arial" panose="020B0604020202020204" pitchFamily="34" charset="0"/>
                <a:ea typeface="Roboto" panose="02000000000000000000" pitchFamily="2" charset="0"/>
                <a:cs typeface="Arial" panose="020B0604020202020204" pitchFamily="34" charset="0"/>
              </a:rPr>
              <a:t>The width and height will include padding and border</a:t>
            </a:r>
          </a:p>
          <a:p>
            <a:pPr marL="1042988" lvl="1" indent="-514350">
              <a:spcBef>
                <a:spcPts val="0"/>
              </a:spcBef>
            </a:pPr>
            <a:r>
              <a:rPr lang="en-US" sz="1700" dirty="0" smtClean="0">
                <a:latin typeface="Arial" panose="020B0604020202020204" pitchFamily="34" charset="0"/>
                <a:ea typeface="Roboto" panose="02000000000000000000" pitchFamily="2" charset="0"/>
                <a:cs typeface="Arial" panose="020B0604020202020204" pitchFamily="34" charset="0"/>
              </a:rPr>
              <a:t>Still won’t include margin</a:t>
            </a:r>
          </a:p>
        </p:txBody>
      </p:sp>
    </p:spTree>
    <p:extLst>
      <p:ext uri="{BB962C8B-B14F-4D97-AF65-F5344CB8AC3E}">
        <p14:creationId xmlns:p14="http://schemas.microsoft.com/office/powerpoint/2010/main" val="22637652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80782"/>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Browser Rendering Engines</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4" name="Content Placeholder 2"/>
          <p:cNvSpPr>
            <a:spLocks noGrp="1"/>
          </p:cNvSpPr>
          <p:nvPr>
            <p:ph idx="1"/>
          </p:nvPr>
        </p:nvSpPr>
        <p:spPr>
          <a:xfrm>
            <a:off x="304800" y="783753"/>
            <a:ext cx="8610600" cy="5069448"/>
          </a:xfrm>
        </p:spPr>
        <p:txBody>
          <a:bodyPr>
            <a:noAutofit/>
          </a:bodyPr>
          <a:lstStyle/>
          <a:p>
            <a:pPr marL="742950" indent="-514350">
              <a:spcBef>
                <a:spcPts val="0"/>
              </a:spcBef>
            </a:pPr>
            <a:r>
              <a:rPr lang="en-US" dirty="0" err="1" smtClean="0">
                <a:latin typeface="Arial" panose="020B0604020202020204" pitchFamily="34" charset="0"/>
                <a:ea typeface="Roboto" panose="02000000000000000000" pitchFamily="2" charset="0"/>
                <a:cs typeface="Arial" panose="020B0604020202020204" pitchFamily="34" charset="0"/>
              </a:rPr>
              <a:t>Webkit</a:t>
            </a:r>
            <a:endParaRPr lang="en-US" dirty="0" smtClean="0">
              <a:latin typeface="Arial" panose="020B0604020202020204" pitchFamily="34" charset="0"/>
              <a:ea typeface="Roboto" panose="02000000000000000000" pitchFamily="2" charset="0"/>
              <a:cs typeface="Arial" panose="020B0604020202020204" pitchFamily="34" charset="0"/>
              <a:hlinkClick r:id="rId4"/>
            </a:endParaRPr>
          </a:p>
          <a:p>
            <a:pPr marL="1042988" lvl="1" indent="-514350">
              <a:spcBef>
                <a:spcPts val="0"/>
              </a:spcBef>
            </a:pPr>
            <a:r>
              <a:rPr lang="en-US" dirty="0" smtClean="0">
                <a:latin typeface="Arial" panose="020B0604020202020204" pitchFamily="34" charset="0"/>
                <a:ea typeface="Roboto" panose="02000000000000000000" pitchFamily="2" charset="0"/>
                <a:cs typeface="Arial" panose="020B0604020202020204" pitchFamily="34" charset="0"/>
                <a:hlinkClick r:id="rId4"/>
              </a:rPr>
              <a:t>http</a:t>
            </a:r>
            <a:r>
              <a:rPr lang="en-US" dirty="0">
                <a:latin typeface="Arial" panose="020B0604020202020204" pitchFamily="34" charset="0"/>
                <a:ea typeface="Roboto" panose="02000000000000000000" pitchFamily="2" charset="0"/>
                <a:cs typeface="Arial" panose="020B0604020202020204" pitchFamily="34" charset="0"/>
                <a:hlinkClick r:id="rId4"/>
              </a:rPr>
              <a:t>://</a:t>
            </a:r>
            <a:r>
              <a:rPr lang="en-US" dirty="0" smtClean="0">
                <a:latin typeface="Arial" panose="020B0604020202020204" pitchFamily="34" charset="0"/>
                <a:ea typeface="Roboto" panose="02000000000000000000" pitchFamily="2" charset="0"/>
                <a:cs typeface="Arial" panose="020B0604020202020204" pitchFamily="34" charset="0"/>
                <a:hlinkClick r:id="rId4"/>
              </a:rPr>
              <a:t>stackoverflow.com/questions/6867254/browsers-default-css-for-html-elements</a:t>
            </a:r>
            <a:endParaRPr lang="en-US" dirty="0" smtClean="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pPr>
            <a:r>
              <a:rPr lang="en-US" dirty="0" smtClean="0">
                <a:latin typeface="Arial" panose="020B0604020202020204" pitchFamily="34" charset="0"/>
                <a:ea typeface="Roboto" panose="02000000000000000000" pitchFamily="2" charset="0"/>
                <a:cs typeface="Arial" panose="020B0604020202020204" pitchFamily="34" charset="0"/>
              </a:rPr>
              <a:t>Firefox</a:t>
            </a:r>
            <a:endParaRPr lang="en-US" dirty="0" smtClean="0">
              <a:latin typeface="Arial" panose="020B0604020202020204" pitchFamily="34" charset="0"/>
              <a:ea typeface="Roboto" panose="02000000000000000000" pitchFamily="2" charset="0"/>
              <a:cs typeface="Arial" panose="020B0604020202020204" pitchFamily="34" charset="0"/>
              <a:hlinkClick r:id="rId5"/>
            </a:endParaRPr>
          </a:p>
          <a:p>
            <a:pPr marL="1042988" lvl="1" indent="-514350">
              <a:spcBef>
                <a:spcPts val="0"/>
              </a:spcBef>
            </a:pPr>
            <a:r>
              <a:rPr lang="en-US" dirty="0" smtClean="0">
                <a:latin typeface="Arial" panose="020B0604020202020204" pitchFamily="34" charset="0"/>
                <a:ea typeface="Roboto" panose="02000000000000000000" pitchFamily="2" charset="0"/>
                <a:cs typeface="Arial" panose="020B0604020202020204" pitchFamily="34" charset="0"/>
                <a:hlinkClick r:id="rId5"/>
              </a:rPr>
              <a:t>http</a:t>
            </a:r>
            <a:r>
              <a:rPr lang="en-US" dirty="0">
                <a:latin typeface="Arial" panose="020B0604020202020204" pitchFamily="34" charset="0"/>
                <a:ea typeface="Roboto" panose="02000000000000000000" pitchFamily="2" charset="0"/>
                <a:cs typeface="Arial" panose="020B0604020202020204" pitchFamily="34" charset="0"/>
                <a:hlinkClick r:id="rId5"/>
              </a:rPr>
              <a:t>://</a:t>
            </a:r>
            <a:r>
              <a:rPr lang="en-US" dirty="0" smtClean="0">
                <a:latin typeface="Arial" panose="020B0604020202020204" pitchFamily="34" charset="0"/>
                <a:ea typeface="Roboto" panose="02000000000000000000" pitchFamily="2" charset="0"/>
                <a:cs typeface="Arial" panose="020B0604020202020204" pitchFamily="34" charset="0"/>
                <a:hlinkClick r:id="rId5"/>
              </a:rPr>
              <a:t>mxr.mozilla.org/mozilla-central/source/layout/style/html.css</a:t>
            </a:r>
            <a:endParaRPr lang="en-US" dirty="0" smtClean="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pPr>
            <a:endParaRPr lang="en-US" dirty="0" smtClean="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752377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80782"/>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CSS Positioning</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4" name="Content Placeholder 2"/>
          <p:cNvSpPr>
            <a:spLocks noGrp="1"/>
          </p:cNvSpPr>
          <p:nvPr>
            <p:ph idx="1"/>
          </p:nvPr>
        </p:nvSpPr>
        <p:spPr>
          <a:xfrm>
            <a:off x="304800" y="783753"/>
            <a:ext cx="8610600" cy="5069448"/>
          </a:xfrm>
        </p:spPr>
        <p:txBody>
          <a:bodyPr>
            <a:noAutofit/>
          </a:bodyPr>
          <a:lstStyle/>
          <a:p>
            <a:pPr marL="742950" indent="-51435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absolute</a:t>
            </a:r>
            <a:r>
              <a:rPr lang="en-US" sz="2800" dirty="0">
                <a:latin typeface="Arial" panose="020B0604020202020204" pitchFamily="34" charset="0"/>
                <a:ea typeface="Roboto" panose="02000000000000000000" pitchFamily="2" charset="0"/>
                <a:cs typeface="Arial" panose="020B0604020202020204" pitchFamily="34" charset="0"/>
              </a:rPr>
              <a:t>, relative, fixed, </a:t>
            </a:r>
            <a:r>
              <a:rPr lang="en-US" sz="2800" dirty="0" smtClean="0">
                <a:latin typeface="Arial" panose="020B0604020202020204" pitchFamily="34" charset="0"/>
                <a:ea typeface="Roboto" panose="02000000000000000000" pitchFamily="2" charset="0"/>
                <a:cs typeface="Arial" panose="020B0604020202020204" pitchFamily="34" charset="0"/>
              </a:rPr>
              <a:t>static</a:t>
            </a:r>
          </a:p>
          <a:p>
            <a:pPr marL="1042988" lvl="1" indent="-514350">
              <a:spcBef>
                <a:spcPts val="0"/>
              </a:spcBef>
            </a:pPr>
            <a:r>
              <a:rPr lang="en-US" sz="1800" dirty="0" smtClean="0">
                <a:latin typeface="Arial" panose="020B0604020202020204" pitchFamily="34" charset="0"/>
                <a:ea typeface="Roboto" panose="02000000000000000000" pitchFamily="2" charset="0"/>
                <a:cs typeface="Arial" panose="020B0604020202020204" pitchFamily="34" charset="0"/>
              </a:rPr>
              <a:t>`position</a:t>
            </a:r>
            <a:r>
              <a:rPr lang="en-US" sz="1800" dirty="0">
                <a:latin typeface="Arial" panose="020B0604020202020204" pitchFamily="34" charset="0"/>
                <a:ea typeface="Roboto" panose="02000000000000000000" pitchFamily="2" charset="0"/>
                <a:cs typeface="Arial" panose="020B0604020202020204" pitchFamily="34" charset="0"/>
              </a:rPr>
              <a:t>: static` is the default positioning for every single element. It means the element will flow the way it was </a:t>
            </a:r>
            <a:r>
              <a:rPr lang="en-US" sz="1800" dirty="0" smtClean="0">
                <a:latin typeface="Arial" panose="020B0604020202020204" pitchFamily="34" charset="0"/>
                <a:ea typeface="Roboto" panose="02000000000000000000" pitchFamily="2" charset="0"/>
                <a:cs typeface="Arial" panose="020B0604020202020204" pitchFamily="34" charset="0"/>
              </a:rPr>
              <a:t>intended</a:t>
            </a:r>
          </a:p>
          <a:p>
            <a:pPr marL="1042988" lvl="1" indent="-514350">
              <a:spcBef>
                <a:spcPts val="0"/>
              </a:spcBef>
            </a:pPr>
            <a:r>
              <a:rPr lang="en-US" sz="1800" dirty="0" smtClean="0">
                <a:latin typeface="Arial" panose="020B0604020202020204" pitchFamily="34" charset="0"/>
                <a:ea typeface="Roboto" panose="02000000000000000000" pitchFamily="2" charset="0"/>
                <a:cs typeface="Arial" panose="020B0604020202020204" pitchFamily="34" charset="0"/>
              </a:rPr>
              <a:t>`position</a:t>
            </a:r>
            <a:r>
              <a:rPr lang="en-US" sz="1800" dirty="0">
                <a:latin typeface="Arial" panose="020B0604020202020204" pitchFamily="34" charset="0"/>
                <a:ea typeface="Roboto" panose="02000000000000000000" pitchFamily="2" charset="0"/>
                <a:cs typeface="Arial" panose="020B0604020202020204" pitchFamily="34" charset="0"/>
              </a:rPr>
              <a:t>: relative` can enable and element to be positioned RELATIVE to its original position. You can reposition it using `top: -20px` etc. It will then move -20px </a:t>
            </a:r>
            <a:r>
              <a:rPr lang="en-US" sz="1800" dirty="0" smtClean="0">
                <a:latin typeface="Arial" panose="020B0604020202020204" pitchFamily="34" charset="0"/>
                <a:ea typeface="Roboto" panose="02000000000000000000" pitchFamily="2" charset="0"/>
                <a:cs typeface="Arial" panose="020B0604020202020204" pitchFamily="34" charset="0"/>
              </a:rPr>
              <a:t>upwards</a:t>
            </a:r>
          </a:p>
          <a:p>
            <a:pPr marL="1042988" lvl="1" indent="-514350">
              <a:spcBef>
                <a:spcPts val="0"/>
              </a:spcBef>
            </a:pPr>
            <a:r>
              <a:rPr lang="en-US" sz="1800" dirty="0" smtClean="0">
                <a:latin typeface="Arial" panose="020B0604020202020204" pitchFamily="34" charset="0"/>
                <a:ea typeface="Roboto" panose="02000000000000000000" pitchFamily="2" charset="0"/>
                <a:cs typeface="Arial" panose="020B0604020202020204" pitchFamily="34" charset="0"/>
              </a:rPr>
              <a:t>`position</a:t>
            </a:r>
            <a:r>
              <a:rPr lang="en-US" sz="1800" dirty="0">
                <a:latin typeface="Arial" panose="020B0604020202020204" pitchFamily="34" charset="0"/>
                <a:ea typeface="Roboto" panose="02000000000000000000" pitchFamily="2" charset="0"/>
                <a:cs typeface="Arial" panose="020B0604020202020204" pitchFamily="34" charset="0"/>
              </a:rPr>
              <a:t>: fixed` positions the element relative to the viewport, or browser screen. This means it will remain when scrolling because its position is based on the viewport and not on its surrounding html </a:t>
            </a:r>
            <a:r>
              <a:rPr lang="en-US" sz="1800" dirty="0" smtClean="0">
                <a:latin typeface="Arial" panose="020B0604020202020204" pitchFamily="34" charset="0"/>
                <a:ea typeface="Roboto" panose="02000000000000000000" pitchFamily="2" charset="0"/>
                <a:cs typeface="Arial" panose="020B0604020202020204" pitchFamily="34" charset="0"/>
              </a:rPr>
              <a:t>elements</a:t>
            </a:r>
          </a:p>
          <a:p>
            <a:pPr marL="1042988" lvl="1" indent="-514350">
              <a:spcBef>
                <a:spcPts val="0"/>
              </a:spcBef>
            </a:pPr>
            <a:r>
              <a:rPr lang="en-US" sz="1800" dirty="0" smtClean="0">
                <a:latin typeface="Arial" panose="020B0604020202020204" pitchFamily="34" charset="0"/>
                <a:ea typeface="Roboto" panose="02000000000000000000" pitchFamily="2" charset="0"/>
                <a:cs typeface="Arial" panose="020B0604020202020204" pitchFamily="34" charset="0"/>
              </a:rPr>
              <a:t>`position</a:t>
            </a:r>
            <a:r>
              <a:rPr lang="en-US" sz="1800" dirty="0">
                <a:latin typeface="Arial" panose="020B0604020202020204" pitchFamily="34" charset="0"/>
                <a:ea typeface="Roboto" panose="02000000000000000000" pitchFamily="2" charset="0"/>
                <a:cs typeface="Arial" panose="020B0604020202020204" pitchFamily="34" charset="0"/>
              </a:rPr>
              <a:t>: absolute` positions itself based on the nearest relatively positioned ancestor (meaning the tags it is inside of</a:t>
            </a:r>
            <a:r>
              <a:rPr lang="en-US" sz="1800" dirty="0" smtClean="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z-index</a:t>
            </a:r>
          </a:p>
          <a:p>
            <a:pPr marL="742950" indent="-51435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`display</a:t>
            </a:r>
            <a:r>
              <a:rPr lang="en-US" sz="2800" dirty="0">
                <a:latin typeface="Arial" panose="020B0604020202020204" pitchFamily="34" charset="0"/>
                <a:ea typeface="Roboto" panose="02000000000000000000" pitchFamily="2" charset="0"/>
                <a:cs typeface="Arial" panose="020B0604020202020204" pitchFamily="34" charset="0"/>
              </a:rPr>
              <a:t>: none ` vs `visibility: hidden`</a:t>
            </a:r>
            <a:endParaRPr lang="en-US" sz="2800" dirty="0" smtClean="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8216882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CSS Positioning</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0" name="TextBox 9"/>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800298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Position: Static (Default)</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pic>
        <p:nvPicPr>
          <p:cNvPr id="3" name="Picture 2"/>
          <p:cNvPicPr>
            <a:picLocks noChangeAspect="1"/>
          </p:cNvPicPr>
          <p:nvPr/>
        </p:nvPicPr>
        <p:blipFill>
          <a:blip r:embed="rId4"/>
          <a:stretch>
            <a:fillRect/>
          </a:stretch>
        </p:blipFill>
        <p:spPr>
          <a:xfrm>
            <a:off x="304800" y="914400"/>
            <a:ext cx="2286000" cy="5309886"/>
          </a:xfrm>
          <a:prstGeom prst="rect">
            <a:avLst/>
          </a:prstGeom>
        </p:spPr>
      </p:pic>
      <p:sp>
        <p:nvSpPr>
          <p:cNvPr id="14" name="TextBox 13"/>
          <p:cNvSpPr txBox="1"/>
          <p:nvPr/>
        </p:nvSpPr>
        <p:spPr>
          <a:xfrm>
            <a:off x="2819400" y="914400"/>
            <a:ext cx="6172200" cy="461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smtClean="0">
                <a:latin typeface="Arial" panose="020B0604020202020204" pitchFamily="34" charset="0"/>
                <a:ea typeface="Roboto" pitchFamily="2" charset="0"/>
                <a:cs typeface="Arial" panose="020B0604020202020204" pitchFamily="34" charset="0"/>
              </a:rPr>
              <a:t>Four boxes placed statically (default) </a:t>
            </a:r>
          </a:p>
        </p:txBody>
      </p:sp>
    </p:spTree>
    <p:extLst>
      <p:ext uri="{BB962C8B-B14F-4D97-AF65-F5344CB8AC3E}">
        <p14:creationId xmlns:p14="http://schemas.microsoft.com/office/powerpoint/2010/main" val="7243992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Position: Relative</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4" name="TextBox 13"/>
          <p:cNvSpPr txBox="1"/>
          <p:nvPr/>
        </p:nvSpPr>
        <p:spPr>
          <a:xfrm>
            <a:off x="3200400" y="914400"/>
            <a:ext cx="5791200" cy="1200329"/>
          </a:xfrm>
          <a:prstGeom prst="rect">
            <a:avLst/>
          </a:prstGeom>
          <a:noFill/>
        </p:spPr>
        <p:txBody>
          <a:bodyPr wrap="square" rtlCol="0">
            <a:spAutoFit/>
          </a:bodyPr>
          <a:lstStyle/>
          <a:p>
            <a:pPr marL="342900" indent="-342900">
              <a:buFont typeface="Arial" panose="020B0604020202020204" pitchFamily="34" charset="0"/>
              <a:buChar char="•"/>
            </a:pPr>
            <a:r>
              <a:rPr lang="en-US" sz="2400" b="1" dirty="0" smtClean="0">
                <a:latin typeface="Arial" panose="020B0604020202020204" pitchFamily="34" charset="0"/>
                <a:ea typeface="Roboto" pitchFamily="2" charset="0"/>
                <a:cs typeface="Arial" panose="020B0604020202020204" pitchFamily="34" charset="0"/>
              </a:rPr>
              <a:t>Switching the boxes to relative nudges the boxes in relation to their “original” location.</a:t>
            </a:r>
          </a:p>
        </p:txBody>
      </p:sp>
      <p:pic>
        <p:nvPicPr>
          <p:cNvPr id="2" name="Picture 1"/>
          <p:cNvPicPr>
            <a:picLocks noChangeAspect="1"/>
          </p:cNvPicPr>
          <p:nvPr/>
        </p:nvPicPr>
        <p:blipFill>
          <a:blip r:embed="rId4"/>
          <a:stretch>
            <a:fillRect/>
          </a:stretch>
        </p:blipFill>
        <p:spPr>
          <a:xfrm>
            <a:off x="304800" y="747990"/>
            <a:ext cx="2783310" cy="5652261"/>
          </a:xfrm>
          <a:prstGeom prst="rect">
            <a:avLst/>
          </a:prstGeom>
        </p:spPr>
      </p:pic>
      <p:pic>
        <p:nvPicPr>
          <p:cNvPr id="5" name="Picture 4"/>
          <p:cNvPicPr>
            <a:picLocks noChangeAspect="1"/>
          </p:cNvPicPr>
          <p:nvPr/>
        </p:nvPicPr>
        <p:blipFill>
          <a:blip r:embed="rId5"/>
          <a:stretch>
            <a:fillRect/>
          </a:stretch>
        </p:blipFill>
        <p:spPr>
          <a:xfrm>
            <a:off x="3733800" y="2155295"/>
            <a:ext cx="2773777" cy="4160666"/>
          </a:xfrm>
          <a:prstGeom prst="rect">
            <a:avLst/>
          </a:prstGeom>
        </p:spPr>
      </p:pic>
    </p:spTree>
    <p:extLst>
      <p:ext uri="{BB962C8B-B14F-4D97-AF65-F5344CB8AC3E}">
        <p14:creationId xmlns:p14="http://schemas.microsoft.com/office/powerpoint/2010/main" val="26269650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Position: Absolute</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pic>
        <p:nvPicPr>
          <p:cNvPr id="4" name="Picture 3"/>
          <p:cNvPicPr>
            <a:picLocks noChangeAspect="1"/>
          </p:cNvPicPr>
          <p:nvPr/>
        </p:nvPicPr>
        <p:blipFill>
          <a:blip r:embed="rId4"/>
          <a:stretch>
            <a:fillRect/>
          </a:stretch>
        </p:blipFill>
        <p:spPr>
          <a:xfrm>
            <a:off x="304800" y="976582"/>
            <a:ext cx="7417401" cy="3862387"/>
          </a:xfrm>
          <a:prstGeom prst="rect">
            <a:avLst/>
          </a:prstGeom>
        </p:spPr>
      </p:pic>
      <p:sp>
        <p:nvSpPr>
          <p:cNvPr id="14" name="TextBox 13"/>
          <p:cNvSpPr txBox="1"/>
          <p:nvPr/>
        </p:nvSpPr>
        <p:spPr>
          <a:xfrm>
            <a:off x="363583" y="5715072"/>
            <a:ext cx="8686800" cy="461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smtClean="0">
                <a:latin typeface="Arial" panose="020B0604020202020204" pitchFamily="34" charset="0"/>
                <a:ea typeface="Roboto" pitchFamily="2" charset="0"/>
                <a:cs typeface="Arial" panose="020B0604020202020204" pitchFamily="34" charset="0"/>
              </a:rPr>
              <a:t>Position with location relevant to first “placed” element </a:t>
            </a:r>
          </a:p>
        </p:txBody>
      </p:sp>
    </p:spTree>
    <p:extLst>
      <p:ext uri="{BB962C8B-B14F-4D97-AF65-F5344CB8AC3E}">
        <p14:creationId xmlns:p14="http://schemas.microsoft.com/office/powerpoint/2010/main" val="3632473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Position: Fixed</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pic>
        <p:nvPicPr>
          <p:cNvPr id="2" name="Picture 1"/>
          <p:cNvPicPr>
            <a:picLocks noChangeAspect="1"/>
          </p:cNvPicPr>
          <p:nvPr/>
        </p:nvPicPr>
        <p:blipFill>
          <a:blip r:embed="rId4"/>
          <a:stretch>
            <a:fillRect/>
          </a:stretch>
        </p:blipFill>
        <p:spPr>
          <a:xfrm>
            <a:off x="289560" y="783753"/>
            <a:ext cx="8593799" cy="4281209"/>
          </a:xfrm>
          <a:prstGeom prst="rect">
            <a:avLst/>
          </a:prstGeom>
        </p:spPr>
      </p:pic>
      <p:sp>
        <p:nvSpPr>
          <p:cNvPr id="14" name="TextBox 13"/>
          <p:cNvSpPr txBox="1"/>
          <p:nvPr/>
        </p:nvSpPr>
        <p:spPr>
          <a:xfrm>
            <a:off x="363583" y="5715072"/>
            <a:ext cx="8686800" cy="461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smtClean="0">
                <a:latin typeface="Arial" panose="020B0604020202020204" pitchFamily="34" charset="0"/>
                <a:ea typeface="Roboto" pitchFamily="2" charset="0"/>
                <a:cs typeface="Arial" panose="020B0604020202020204" pitchFamily="34" charset="0"/>
              </a:rPr>
              <a:t>Position with exact coordinates to the browser window</a:t>
            </a:r>
          </a:p>
        </p:txBody>
      </p:sp>
    </p:spTree>
    <p:extLst>
      <p:ext uri="{BB962C8B-B14F-4D97-AF65-F5344CB8AC3E}">
        <p14:creationId xmlns:p14="http://schemas.microsoft.com/office/powerpoint/2010/main" val="8255282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5871"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9" name="TextBox 8"/>
          <p:cNvSpPr txBox="1"/>
          <p:nvPr/>
        </p:nvSpPr>
        <p:spPr>
          <a:xfrm>
            <a:off x="6247493" y="6642796"/>
            <a:ext cx="2787650" cy="21520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Rutgers Coding Bootcamp - All Rights Reserved</a:t>
            </a:r>
          </a:p>
        </p:txBody>
      </p:sp>
      <p:sp>
        <p:nvSpPr>
          <p:cNvPr id="16" name="Rectangle 15"/>
          <p:cNvSpPr/>
          <p:nvPr/>
        </p:nvSpPr>
        <p:spPr>
          <a:xfrm>
            <a:off x="304800" y="98052"/>
            <a:ext cx="51054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HTML / CSS Definitions </a:t>
            </a:r>
            <a:r>
              <a:rPr lang="en-US" sz="1000" b="1" dirty="0" smtClean="0">
                <a:latin typeface="Arial" panose="020B0604020202020204" pitchFamily="34" charset="0"/>
                <a:cs typeface="Arial" panose="020B0604020202020204" pitchFamily="34" charset="0"/>
              </a:rPr>
              <a:t>(*yawn* unimportant)</a:t>
            </a:r>
            <a:endParaRPr lang="en-US" sz="2400" b="1" dirty="0">
              <a:latin typeface="Arial" panose="020B0604020202020204" pitchFamily="34" charset="0"/>
              <a:cs typeface="Arial" panose="020B0604020202020204" pitchFamily="34" charset="0"/>
            </a:endParaRPr>
          </a:p>
        </p:txBody>
      </p:sp>
      <p:cxnSp>
        <p:nvCxnSpPr>
          <p:cNvPr id="12" name="Straight Connector 1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20" name="Content Placeholder 2"/>
          <p:cNvSpPr>
            <a:spLocks noGrp="1"/>
          </p:cNvSpPr>
          <p:nvPr>
            <p:ph idx="1"/>
          </p:nvPr>
        </p:nvSpPr>
        <p:spPr>
          <a:xfrm>
            <a:off x="457200" y="1143000"/>
            <a:ext cx="8153400" cy="4659630"/>
          </a:xfrm>
        </p:spPr>
        <p:txBody>
          <a:bodyPr>
            <a:normAutofit/>
          </a:bodyPr>
          <a:lstStyle/>
          <a:p>
            <a:r>
              <a:rPr lang="en-US" sz="2200" b="1" dirty="0" smtClean="0">
                <a:latin typeface="Arial" panose="020B0604020202020204" pitchFamily="34" charset="0"/>
                <a:cs typeface="Arial" panose="020B0604020202020204" pitchFamily="34" charset="0"/>
              </a:rPr>
              <a:t>HTML:</a:t>
            </a:r>
            <a:r>
              <a:rPr lang="en-US" sz="2200" dirty="0" smtClean="0">
                <a:latin typeface="Arial" panose="020B0604020202020204" pitchFamily="34" charset="0"/>
                <a:cs typeface="Arial" panose="020B0604020202020204" pitchFamily="34" charset="0"/>
              </a:rPr>
              <a:t> Hypertext Markup Language – (Content)</a:t>
            </a:r>
          </a:p>
          <a:p>
            <a:endParaRPr lang="en-US" sz="2200" dirty="0">
              <a:latin typeface="Arial" panose="020B0604020202020204" pitchFamily="34" charset="0"/>
              <a:cs typeface="Arial" panose="020B0604020202020204" pitchFamily="34" charset="0"/>
            </a:endParaRPr>
          </a:p>
          <a:p>
            <a:r>
              <a:rPr lang="en-US" sz="2200" b="1" dirty="0" smtClean="0">
                <a:latin typeface="Arial" panose="020B0604020202020204" pitchFamily="34" charset="0"/>
                <a:cs typeface="Arial" panose="020B0604020202020204" pitchFamily="34" charset="0"/>
              </a:rPr>
              <a:t>CSS: </a:t>
            </a:r>
            <a:r>
              <a:rPr lang="en-US" sz="2200" dirty="0" smtClean="0">
                <a:latin typeface="Arial" panose="020B0604020202020204" pitchFamily="34" charset="0"/>
                <a:cs typeface="Arial" panose="020B0604020202020204" pitchFamily="34" charset="0"/>
              </a:rPr>
              <a:t>Cascading Style Sheets – (Appearance)</a:t>
            </a:r>
          </a:p>
          <a:p>
            <a:endParaRPr lang="en-US" sz="2200" b="1" dirty="0" smtClean="0">
              <a:latin typeface="Arial" panose="020B0604020202020204" pitchFamily="34" charset="0"/>
              <a:cs typeface="Arial" panose="020B0604020202020204" pitchFamily="34" charset="0"/>
            </a:endParaRPr>
          </a:p>
          <a:p>
            <a:r>
              <a:rPr lang="en-US" sz="2200" b="1" dirty="0" smtClean="0">
                <a:latin typeface="Arial" panose="020B0604020202020204" pitchFamily="34" charset="0"/>
                <a:cs typeface="Arial" panose="020B0604020202020204" pitchFamily="34" charset="0"/>
              </a:rPr>
              <a:t>HTML/CSS are the “languages of the web”. </a:t>
            </a:r>
            <a:r>
              <a:rPr lang="en-US" sz="2200" dirty="0" smtClean="0">
                <a:latin typeface="Arial" panose="020B0604020202020204" pitchFamily="34" charset="0"/>
                <a:cs typeface="Arial" panose="020B0604020202020204" pitchFamily="34" charset="0"/>
              </a:rPr>
              <a:t>Together they define both the content and the aesthetics of a webpage – handling everything from the layouts, colors, fonts, and content placement.  </a:t>
            </a:r>
            <a:r>
              <a:rPr lang="en-US" sz="1400" dirty="0" smtClean="0">
                <a:latin typeface="Arial" panose="020B0604020202020204" pitchFamily="34" charset="0"/>
                <a:cs typeface="Arial" panose="020B0604020202020204" pitchFamily="34" charset="0"/>
              </a:rPr>
              <a:t>(</a:t>
            </a:r>
            <a:r>
              <a:rPr lang="en-US" sz="1400" dirty="0" err="1" smtClean="0">
                <a:latin typeface="Arial" panose="020B0604020202020204" pitchFamily="34" charset="0"/>
                <a:cs typeface="Arial" panose="020B0604020202020204" pitchFamily="34" charset="0"/>
              </a:rPr>
              <a:t>Javascript</a:t>
            </a:r>
            <a:r>
              <a:rPr lang="en-US" sz="1400" dirty="0" smtClean="0">
                <a:latin typeface="Arial" panose="020B0604020202020204" pitchFamily="34" charset="0"/>
                <a:cs typeface="Arial" panose="020B0604020202020204" pitchFamily="34" charset="0"/>
              </a:rPr>
              <a:t> is the third – handling logic, animation, etc.)</a:t>
            </a:r>
          </a:p>
        </p:txBody>
      </p:sp>
      <p:pic>
        <p:nvPicPr>
          <p:cNvPr id="2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9286" y="4631588"/>
            <a:ext cx="1873914" cy="1494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4648200"/>
            <a:ext cx="2971799" cy="1492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5414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Layering with Z-Index</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pic>
        <p:nvPicPr>
          <p:cNvPr id="1026" name="Picture 2" descr="https://cdn.css-tricks.com/wp-content/uploads/2011/09/basicz-inde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914400"/>
            <a:ext cx="8268507" cy="4572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63583" y="5331446"/>
            <a:ext cx="8686800"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smtClean="0">
                <a:latin typeface="Arial" panose="020B0604020202020204" pitchFamily="34" charset="0"/>
                <a:ea typeface="Roboto" pitchFamily="2" charset="0"/>
                <a:cs typeface="Arial" panose="020B0604020202020204" pitchFamily="34" charset="0"/>
              </a:rPr>
              <a:t>Z-Index allows you to layer elements on top of each other when placed in absolute coordinates </a:t>
            </a:r>
          </a:p>
        </p:txBody>
      </p:sp>
    </p:spTree>
    <p:extLst>
      <p:ext uri="{BB962C8B-B14F-4D97-AF65-F5344CB8AC3E}">
        <p14:creationId xmlns:p14="http://schemas.microsoft.com/office/powerpoint/2010/main" val="681985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69342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Hiding Things </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5" name="Shape 70"/>
          <p:cNvSpPr txBox="1">
            <a:spLocks/>
          </p:cNvSpPr>
          <p:nvPr/>
        </p:nvSpPr>
        <p:spPr>
          <a:xfrm>
            <a:off x="304800" y="4419600"/>
            <a:ext cx="8610599" cy="198065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smtClean="0">
                <a:latin typeface="Arial" panose="020B0604020202020204" pitchFamily="34" charset="0"/>
                <a:cs typeface="Arial" panose="020B0604020202020204" pitchFamily="34" charset="0"/>
              </a:rPr>
              <a:t>Display none allows elements to be completely hidden from view.</a:t>
            </a:r>
          </a:p>
          <a:p>
            <a:endParaRPr lang="en-US" sz="2200" dirty="0">
              <a:latin typeface="Arial" panose="020B0604020202020204" pitchFamily="34" charset="0"/>
              <a:cs typeface="Arial" panose="020B0604020202020204" pitchFamily="34" charset="0"/>
            </a:endParaRPr>
          </a:p>
          <a:p>
            <a:r>
              <a:rPr lang="en-US" sz="2200" dirty="0" smtClean="0">
                <a:latin typeface="Arial" panose="020B0604020202020204" pitchFamily="34" charset="0"/>
                <a:cs typeface="Arial" panose="020B0604020202020204" pitchFamily="34" charset="0"/>
              </a:rPr>
              <a:t>This becomes useful because in later sections, we will be selectively activating and de-activating.  </a:t>
            </a:r>
            <a:endParaRPr lang="en-US" sz="2200" b="1"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274320" y="798419"/>
            <a:ext cx="2164080" cy="3393940"/>
          </a:xfrm>
          <a:prstGeom prst="rect">
            <a:avLst/>
          </a:prstGeom>
        </p:spPr>
      </p:pic>
    </p:spTree>
    <p:extLst>
      <p:ext uri="{BB962C8B-B14F-4D97-AF65-F5344CB8AC3E}">
        <p14:creationId xmlns:p14="http://schemas.microsoft.com/office/powerpoint/2010/main" val="29147688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69342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Great Resource</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7" name="Shape 70"/>
          <p:cNvSpPr txBox="1">
            <a:spLocks/>
          </p:cNvSpPr>
          <p:nvPr/>
        </p:nvSpPr>
        <p:spPr>
          <a:xfrm>
            <a:off x="409304" y="5348962"/>
            <a:ext cx="8610599" cy="1061374"/>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dirty="0" smtClean="0">
                <a:latin typeface="Arial" panose="020B0604020202020204" pitchFamily="34" charset="0"/>
                <a:cs typeface="Arial" panose="020B0604020202020204" pitchFamily="34" charset="0"/>
              </a:rPr>
              <a:t>Another great read for front-end developers (and game designers):</a:t>
            </a:r>
            <a:br>
              <a:rPr lang="en-US" sz="2000" b="1" dirty="0" smtClean="0">
                <a:latin typeface="Arial" panose="020B0604020202020204" pitchFamily="34" charset="0"/>
                <a:cs typeface="Arial" panose="020B0604020202020204" pitchFamily="34" charset="0"/>
              </a:rPr>
            </a:br>
            <a:r>
              <a:rPr lang="en-US" sz="2000" dirty="0" smtClean="0">
                <a:latin typeface="Arial" panose="020B0604020202020204" pitchFamily="34" charset="0"/>
                <a:cs typeface="Arial" panose="020B0604020202020204" pitchFamily="34" charset="0"/>
                <a:hlinkClick r:id="rId4"/>
              </a:rPr>
              <a:t>http</a:t>
            </a:r>
            <a:r>
              <a:rPr lang="en-US" sz="2000" dirty="0">
                <a:latin typeface="Arial" panose="020B0604020202020204" pitchFamily="34" charset="0"/>
                <a:cs typeface="Arial" panose="020B0604020202020204" pitchFamily="34" charset="0"/>
                <a:hlinkClick r:id="rId4"/>
              </a:rPr>
              <a:t>://learn.shayhowe.com/html-css/positioning-content</a:t>
            </a:r>
            <a:r>
              <a:rPr lang="en-US" sz="2000" dirty="0" smtClean="0">
                <a:latin typeface="Arial" panose="020B0604020202020204" pitchFamily="34" charset="0"/>
                <a:cs typeface="Arial" panose="020B0604020202020204" pitchFamily="34" charset="0"/>
                <a:hlinkClick r:id="rId4"/>
              </a:rPr>
              <a:t>/</a:t>
            </a:r>
            <a:endParaRPr lang="en-US" sz="2000" dirty="0" smtClean="0">
              <a:latin typeface="Arial" panose="020B0604020202020204" pitchFamily="34" charset="0"/>
              <a:cs typeface="Arial" panose="020B0604020202020204" pitchFamily="34" charset="0"/>
            </a:endParaRPr>
          </a:p>
          <a:p>
            <a:endParaRPr lang="en-US" sz="2000" dirty="0" smtClean="0">
              <a:latin typeface="Arial" panose="020B0604020202020204" pitchFamily="34" charset="0"/>
              <a:cs typeface="Arial" panose="020B0604020202020204" pitchFamily="34" charset="0"/>
            </a:endParaRPr>
          </a:p>
          <a:p>
            <a:endParaRPr lang="en-US" sz="2200" dirty="0" smtClean="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5"/>
          <a:stretch>
            <a:fillRect/>
          </a:stretch>
        </p:blipFill>
        <p:spPr>
          <a:xfrm>
            <a:off x="378825" y="820274"/>
            <a:ext cx="8536576" cy="3551265"/>
          </a:xfrm>
          <a:prstGeom prst="rect">
            <a:avLst/>
          </a:prstGeom>
        </p:spPr>
      </p:pic>
    </p:spTree>
    <p:extLst>
      <p:ext uri="{BB962C8B-B14F-4D97-AF65-F5344CB8AC3E}">
        <p14:creationId xmlns:p14="http://schemas.microsoft.com/office/powerpoint/2010/main" val="23083877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Flowchart: Process 7"/>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 name="TextBox 1"/>
          <p:cNvSpPr txBox="1"/>
          <p:nvPr/>
        </p:nvSpPr>
        <p:spPr>
          <a:xfrm>
            <a:off x="304800" y="914400"/>
            <a:ext cx="8686800" cy="3077766"/>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In this activity, you will be flexing your newfound </a:t>
            </a:r>
            <a:r>
              <a:rPr lang="en-US" sz="2400" dirty="0" smtClean="0">
                <a:latin typeface="Arial" panose="020B0604020202020204" pitchFamily="34" charset="0"/>
                <a:ea typeface="Roboto" pitchFamily="2" charset="0"/>
                <a:cs typeface="Arial" panose="020B0604020202020204" pitchFamily="34" charset="0"/>
              </a:rPr>
              <a:t>positioning skills </a:t>
            </a:r>
            <a:r>
              <a:rPr lang="en-US" sz="2400" dirty="0">
                <a:latin typeface="Arial" panose="020B0604020202020204" pitchFamily="34" charset="0"/>
                <a:ea typeface="Roboto" pitchFamily="2" charset="0"/>
                <a:cs typeface="Arial" panose="020B0604020202020204" pitchFamily="34" charset="0"/>
              </a:rPr>
              <a:t>to create </a:t>
            </a:r>
            <a:r>
              <a:rPr lang="en-US" sz="2400" dirty="0" smtClean="0">
                <a:latin typeface="Arial" panose="020B0604020202020204" pitchFamily="34" charset="0"/>
                <a:ea typeface="Roboto" pitchFamily="2" charset="0"/>
                <a:cs typeface="Arial" panose="020B0604020202020204" pitchFamily="34" charset="0"/>
              </a:rPr>
              <a:t>another </a:t>
            </a:r>
            <a:r>
              <a:rPr lang="en-US" sz="2400" dirty="0">
                <a:latin typeface="Arial" panose="020B0604020202020204" pitchFamily="34" charset="0"/>
                <a:ea typeface="Roboto" pitchFamily="2" charset="0"/>
                <a:cs typeface="Arial" panose="020B0604020202020204" pitchFamily="34" charset="0"/>
              </a:rPr>
              <a:t>conceptual layout. Eyeball the design to your best ability.</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Additional instructions, sent via Slack.</a:t>
            </a:r>
          </a:p>
          <a:p>
            <a:endParaRPr lang="en-US" sz="2400" dirty="0">
              <a:latin typeface="Arial" panose="020B0604020202020204" pitchFamily="34" charset="0"/>
              <a:ea typeface="Roboto" pitchFamily="2" charset="0"/>
              <a:cs typeface="Arial" panose="020B0604020202020204" pitchFamily="34" charset="0"/>
            </a:endParaRPr>
          </a:p>
        </p:txBody>
      </p:sp>
      <p:sp>
        <p:nvSpPr>
          <p:cNvPr id="11" name="Rectangle 10"/>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&gt; YOUR TURN!!</a:t>
            </a:r>
            <a:endParaRPr lang="en-US" sz="2400" b="1" dirty="0">
              <a:latin typeface="Arial" panose="020B0604020202020204" pitchFamily="34" charset="0"/>
              <a:cs typeface="Arial" panose="020B0604020202020204" pitchFamily="34" charset="0"/>
            </a:endParaRPr>
          </a:p>
        </p:txBody>
      </p:sp>
      <p:sp>
        <p:nvSpPr>
          <p:cNvPr id="13" name="Flowchart: Process 12"/>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5" name="TextBox 14"/>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16" name="Straight Connector 15"/>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7180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Flowchart: Process 7"/>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1" name="Rectangle 10"/>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&gt; YOUR TURN!!</a:t>
            </a:r>
            <a:endParaRPr lang="en-US" sz="2400" b="1" dirty="0">
              <a:latin typeface="Arial" panose="020B0604020202020204" pitchFamily="34" charset="0"/>
              <a:cs typeface="Arial" panose="020B0604020202020204" pitchFamily="34" charset="0"/>
            </a:endParaRPr>
          </a:p>
        </p:txBody>
      </p:sp>
      <p:sp>
        <p:nvSpPr>
          <p:cNvPr id="13" name="Flowchart: Process 12"/>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5" name="TextBox 14"/>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16" name="Straight Connector 15"/>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stretch>
            <a:fillRect/>
          </a:stretch>
        </p:blipFill>
        <p:spPr>
          <a:xfrm>
            <a:off x="168406" y="783753"/>
            <a:ext cx="8866737" cy="3736094"/>
          </a:xfrm>
          <a:prstGeom prst="rect">
            <a:avLst/>
          </a:prstGeom>
        </p:spPr>
      </p:pic>
    </p:spTree>
    <p:extLst>
      <p:ext uri="{BB962C8B-B14F-4D97-AF65-F5344CB8AC3E}">
        <p14:creationId xmlns:p14="http://schemas.microsoft.com/office/powerpoint/2010/main" val="2049129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Flowchart: Process 7"/>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1" name="Rectangle 10"/>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&gt; YOUR TURN!!</a:t>
            </a:r>
            <a:endParaRPr lang="en-US" sz="2400" b="1" dirty="0">
              <a:latin typeface="Arial" panose="020B0604020202020204" pitchFamily="34" charset="0"/>
              <a:cs typeface="Arial" panose="020B0604020202020204" pitchFamily="34" charset="0"/>
            </a:endParaRPr>
          </a:p>
        </p:txBody>
      </p:sp>
      <p:sp>
        <p:nvSpPr>
          <p:cNvPr id="13" name="Flowchart: Process 12"/>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5" name="TextBox 14"/>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16" name="Straight Connector 15"/>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0" y="952500"/>
            <a:ext cx="9144000" cy="4953000"/>
          </a:xfrm>
          <a:prstGeom prst="rect">
            <a:avLst/>
          </a:prstGeom>
        </p:spPr>
      </p:pic>
    </p:spTree>
    <p:extLst>
      <p:ext uri="{BB962C8B-B14F-4D97-AF65-F5344CB8AC3E}">
        <p14:creationId xmlns:p14="http://schemas.microsoft.com/office/powerpoint/2010/main" val="1209630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Flowchart: Process 7"/>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1" name="Rectangle 10"/>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&gt; YOUR TURN!!</a:t>
            </a:r>
            <a:endParaRPr lang="en-US" sz="2400" b="1" dirty="0">
              <a:latin typeface="Arial" panose="020B0604020202020204" pitchFamily="34" charset="0"/>
              <a:cs typeface="Arial" panose="020B0604020202020204" pitchFamily="34" charset="0"/>
            </a:endParaRPr>
          </a:p>
        </p:txBody>
      </p:sp>
      <p:sp>
        <p:nvSpPr>
          <p:cNvPr id="13" name="Flowchart: Process 12"/>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5" name="TextBox 14"/>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16" name="Straight Connector 15"/>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stretch>
            <a:fillRect/>
          </a:stretch>
        </p:blipFill>
        <p:spPr>
          <a:xfrm>
            <a:off x="1295400" y="747991"/>
            <a:ext cx="6762750" cy="5504384"/>
          </a:xfrm>
          <a:prstGeom prst="rect">
            <a:avLst/>
          </a:prstGeom>
        </p:spPr>
      </p:pic>
    </p:spTree>
    <p:extLst>
      <p:ext uri="{BB962C8B-B14F-4D97-AF65-F5344CB8AC3E}">
        <p14:creationId xmlns:p14="http://schemas.microsoft.com/office/powerpoint/2010/main" val="9540582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Recap + Questions</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0" name="TextBox 9"/>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322799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flipV="1">
            <a:off x="426892" y="3691893"/>
            <a:ext cx="8447872"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8077200" cy="1098174"/>
          </a:xfrm>
        </p:spPr>
        <p:txBody>
          <a:bodyPr>
            <a:normAutofit fontScale="90000"/>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Focus on Layouts + </a:t>
            </a:r>
            <a:r>
              <a:rPr lang="en-US" sz="4500" b="1" i="1" dirty="0" err="1" smtClean="0">
                <a:solidFill>
                  <a:schemeClr val="bg1"/>
                </a:solidFill>
                <a:latin typeface="Arial" panose="020B0604020202020204" pitchFamily="34" charset="0"/>
                <a:ea typeface="Roboto" panose="02000000000000000000" pitchFamily="2" charset="0"/>
                <a:cs typeface="Arial" panose="020B0604020202020204" pitchFamily="34" charset="0"/>
              </a:rPr>
              <a:t>Git</a:t>
            </a:r>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 + HW</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0" name="TextBox 9"/>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33949509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Flowchart: Process 7"/>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1" name="Rectangle 10"/>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&gt; YOUR TURN!!</a:t>
            </a:r>
            <a:endParaRPr lang="en-US" sz="2400" b="1" dirty="0">
              <a:latin typeface="Arial" panose="020B0604020202020204" pitchFamily="34" charset="0"/>
              <a:cs typeface="Arial" panose="020B0604020202020204" pitchFamily="34" charset="0"/>
            </a:endParaRPr>
          </a:p>
        </p:txBody>
      </p:sp>
      <p:sp>
        <p:nvSpPr>
          <p:cNvPr id="13" name="Flowchart: Process 12"/>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5" name="TextBox 14"/>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16" name="Straight Connector 15"/>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stretch>
            <a:fillRect/>
          </a:stretch>
        </p:blipFill>
        <p:spPr>
          <a:xfrm>
            <a:off x="1295400" y="747991"/>
            <a:ext cx="6762750" cy="5504384"/>
          </a:xfrm>
          <a:prstGeom prst="rect">
            <a:avLst/>
          </a:prstGeom>
        </p:spPr>
      </p:pic>
    </p:spTree>
    <p:extLst>
      <p:ext uri="{BB962C8B-B14F-4D97-AF65-F5344CB8AC3E}">
        <p14:creationId xmlns:p14="http://schemas.microsoft.com/office/powerpoint/2010/main" val="985034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5871"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9" name="TextBox 8"/>
          <p:cNvSpPr txBox="1"/>
          <p:nvPr/>
        </p:nvSpPr>
        <p:spPr>
          <a:xfrm>
            <a:off x="6247493" y="6642796"/>
            <a:ext cx="2787650" cy="21520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Rutgers Coding Bootcamp - All Rights Reserved</a:t>
            </a:r>
          </a:p>
        </p:txBody>
      </p:sp>
      <p:sp>
        <p:nvSpPr>
          <p:cNvPr id="16" name="Rectangle 15"/>
          <p:cNvSpPr/>
          <p:nvPr/>
        </p:nvSpPr>
        <p:spPr>
          <a:xfrm>
            <a:off x="304800" y="98052"/>
            <a:ext cx="51054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HTML vs HTML/CSS</a:t>
            </a:r>
            <a:endParaRPr lang="en-US" sz="2400" b="1" dirty="0">
              <a:latin typeface="Arial" panose="020B0604020202020204" pitchFamily="34" charset="0"/>
              <a:cs typeface="Arial" panose="020B0604020202020204" pitchFamily="34" charset="0"/>
            </a:endParaRPr>
          </a:p>
        </p:txBody>
      </p:sp>
      <p:cxnSp>
        <p:nvCxnSpPr>
          <p:cNvPr id="12" name="Straight Connector 1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5" name="Content Placeholder 2"/>
          <p:cNvSpPr>
            <a:spLocks noGrp="1"/>
          </p:cNvSpPr>
          <p:nvPr>
            <p:ph idx="1"/>
          </p:nvPr>
        </p:nvSpPr>
        <p:spPr>
          <a:xfrm>
            <a:off x="457200" y="990600"/>
            <a:ext cx="4100945" cy="4525963"/>
          </a:xfrm>
        </p:spPr>
        <p:txBody>
          <a:bodyPr>
            <a:normAutofit/>
          </a:bodyPr>
          <a:lstStyle/>
          <a:p>
            <a:pPr marL="0" indent="0" algn="ctr">
              <a:buNone/>
            </a:pPr>
            <a:r>
              <a:rPr lang="en-US" b="1" u="sng" dirty="0" smtClean="0">
                <a:latin typeface="Arial" panose="020B0604020202020204" pitchFamily="34" charset="0"/>
                <a:cs typeface="Arial" panose="020B0604020202020204" pitchFamily="34" charset="0"/>
              </a:rPr>
              <a:t>HTML Alone</a:t>
            </a:r>
            <a:endParaRPr lang="en-US" b="1" dirty="0">
              <a:latin typeface="Arial" panose="020B0604020202020204" pitchFamily="34" charset="0"/>
              <a:cs typeface="Arial" panose="020B0604020202020204" pitchFamily="34" charset="0"/>
            </a:endParaRPr>
          </a:p>
          <a:p>
            <a:pPr algn="ctr"/>
            <a:r>
              <a:rPr lang="en-US" sz="2400" dirty="0" smtClean="0">
                <a:latin typeface="Arial" panose="020B0604020202020204" pitchFamily="34" charset="0"/>
                <a:cs typeface="Arial" panose="020B0604020202020204" pitchFamily="34" charset="0"/>
              </a:rPr>
              <a:t>Like writing papers in “Notepad”. </a:t>
            </a:r>
          </a:p>
          <a:p>
            <a:pPr algn="ctr"/>
            <a:endParaRPr lang="en-US" sz="2400" dirty="0">
              <a:latin typeface="Arial" panose="020B0604020202020204" pitchFamily="34" charset="0"/>
              <a:cs typeface="Arial" panose="020B0604020202020204" pitchFamily="34" charset="0"/>
            </a:endParaRPr>
          </a:p>
          <a:p>
            <a:pPr algn="ctr"/>
            <a:r>
              <a:rPr lang="en-US" sz="2400" dirty="0" smtClean="0">
                <a:latin typeface="Arial" panose="020B0604020202020204" pitchFamily="34" charset="0"/>
                <a:cs typeface="Arial" panose="020B0604020202020204" pitchFamily="34" charset="0"/>
              </a:rPr>
              <a:t>Can only write unformatted text</a:t>
            </a:r>
            <a:r>
              <a:rPr lang="en-US" dirty="0" smtClean="0">
                <a:latin typeface="Arial" panose="020B0604020202020204" pitchFamily="34" charset="0"/>
                <a:cs typeface="Arial" panose="020B0604020202020204" pitchFamily="34" charset="0"/>
              </a:rPr>
              <a:t>. </a:t>
            </a:r>
          </a:p>
        </p:txBody>
      </p:sp>
      <p:sp>
        <p:nvSpPr>
          <p:cNvPr id="17" name="Content Placeholder 2"/>
          <p:cNvSpPr txBox="1">
            <a:spLocks/>
          </p:cNvSpPr>
          <p:nvPr/>
        </p:nvSpPr>
        <p:spPr>
          <a:xfrm>
            <a:off x="4743202" y="990600"/>
            <a:ext cx="4100945"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400" b="1" u="sng" dirty="0" smtClean="0">
                <a:latin typeface="Arial" panose="020B0604020202020204" pitchFamily="34" charset="0"/>
                <a:cs typeface="Arial" panose="020B0604020202020204" pitchFamily="34" charset="0"/>
              </a:rPr>
              <a:t>HTML / CSS</a:t>
            </a:r>
            <a:endParaRPr lang="en-US" sz="2400" b="1" u="sng" dirty="0">
              <a:latin typeface="Arial" panose="020B0604020202020204" pitchFamily="34" charset="0"/>
              <a:cs typeface="Arial" panose="020B0604020202020204" pitchFamily="34" charset="0"/>
            </a:endParaRPr>
          </a:p>
          <a:p>
            <a:pPr algn="ctr"/>
            <a:r>
              <a:rPr lang="en-US" sz="2400" dirty="0" smtClean="0">
                <a:latin typeface="Arial" panose="020B0604020202020204" pitchFamily="34" charset="0"/>
                <a:cs typeface="Arial" panose="020B0604020202020204" pitchFamily="34" charset="0"/>
              </a:rPr>
              <a:t>Like writing papers in Microsoft Word.</a:t>
            </a:r>
          </a:p>
          <a:p>
            <a:pPr algn="ctr"/>
            <a:endParaRPr lang="en-US" sz="2400" b="1" u="sng" dirty="0">
              <a:latin typeface="Arial" panose="020B0604020202020204" pitchFamily="34" charset="0"/>
              <a:cs typeface="Arial" panose="020B0604020202020204" pitchFamily="34" charset="0"/>
            </a:endParaRPr>
          </a:p>
          <a:p>
            <a:pPr algn="ctr"/>
            <a:r>
              <a:rPr lang="en-US" sz="2400" dirty="0" smtClean="0">
                <a:latin typeface="Arial" panose="020B0604020202020204" pitchFamily="34" charset="0"/>
                <a:cs typeface="Arial" panose="020B0604020202020204" pitchFamily="34" charset="0"/>
              </a:rPr>
              <a:t>Can format text, page settings, alignment, etc. based on “highlighting” and menu options.   </a:t>
            </a:r>
            <a:r>
              <a:rPr lang="en-US" sz="2400" b="1" u="sng" dirty="0" smtClean="0">
                <a:latin typeface="Arial" panose="020B0604020202020204" pitchFamily="34" charset="0"/>
                <a:cs typeface="Arial" panose="020B0604020202020204" pitchFamily="34" charset="0"/>
              </a:rPr>
              <a:t> </a:t>
            </a:r>
            <a:endParaRPr lang="en-US" sz="2400" b="1" u="sng" dirty="0">
              <a:latin typeface="Arial" panose="020B0604020202020204" pitchFamily="34" charset="0"/>
              <a:cs typeface="Arial" panose="020B0604020202020204" pitchFamily="34" charset="0"/>
            </a:endParaRPr>
          </a:p>
        </p:txBody>
      </p:sp>
      <p:pic>
        <p:nvPicPr>
          <p:cNvPr id="18" name="Picture 2" descr="File:Notepa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828" y="4449763"/>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Microsoft Word 2013 logo.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4877" y="4602163"/>
            <a:ext cx="1475765" cy="1448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724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fontScale="90000"/>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To the Web with </a:t>
            </a:r>
            <a:r>
              <a:rPr lang="en-US" sz="4500" b="1" i="1" dirty="0" err="1" smtClean="0">
                <a:solidFill>
                  <a:schemeClr val="bg1"/>
                </a:solidFill>
                <a:latin typeface="Arial" panose="020B0604020202020204" pitchFamily="34" charset="0"/>
                <a:ea typeface="Roboto" panose="02000000000000000000" pitchFamily="2" charset="0"/>
                <a:cs typeface="Arial" panose="020B0604020202020204" pitchFamily="34" charset="0"/>
              </a:rPr>
              <a:t>Heroku</a:t>
            </a:r>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0" name="TextBox 9"/>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24776741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Great Resource on Positioning</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Shape 70"/>
          <p:cNvSpPr txBox="1">
            <a:spLocks/>
          </p:cNvSpPr>
          <p:nvPr/>
        </p:nvSpPr>
        <p:spPr>
          <a:xfrm>
            <a:off x="409304" y="5518076"/>
            <a:ext cx="8610599" cy="654124"/>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dirty="0" smtClean="0">
                <a:latin typeface="Arial" panose="020B0604020202020204" pitchFamily="34" charset="0"/>
                <a:cs typeface="Arial" panose="020B0604020202020204" pitchFamily="34" charset="0"/>
              </a:rPr>
              <a:t>To better understand CSS Positioning:</a:t>
            </a:r>
          </a:p>
          <a:p>
            <a:pPr marL="0" indent="0">
              <a:buNone/>
            </a:pPr>
            <a:r>
              <a:rPr lang="en-US" sz="2200" dirty="0">
                <a:latin typeface="Arial" panose="020B0604020202020204" pitchFamily="34" charset="0"/>
                <a:cs typeface="Arial" panose="020B0604020202020204" pitchFamily="34" charset="0"/>
                <a:hlinkClick r:id="rId4"/>
              </a:rPr>
              <a:t>http://www.barelyfitz.com/screencast/html-training/css/positioning</a:t>
            </a:r>
            <a:r>
              <a:rPr lang="en-US" sz="2200" dirty="0" smtClean="0">
                <a:latin typeface="Arial" panose="020B0604020202020204" pitchFamily="34" charset="0"/>
                <a:cs typeface="Arial" panose="020B0604020202020204" pitchFamily="34" charset="0"/>
                <a:hlinkClick r:id="rId4"/>
              </a:rPr>
              <a:t>/</a:t>
            </a:r>
            <a:endParaRPr lang="en-US" sz="2200" dirty="0" smtClean="0">
              <a:latin typeface="Arial" panose="020B0604020202020204" pitchFamily="34" charset="0"/>
              <a:cs typeface="Arial" panose="020B0604020202020204" pitchFamily="34" charset="0"/>
            </a:endParaRPr>
          </a:p>
          <a:p>
            <a:pPr marL="0" indent="0">
              <a:buNone/>
            </a:pPr>
            <a:endParaRPr lang="en-US" sz="2200" dirty="0" smtClean="0">
              <a:latin typeface="Arial" panose="020B0604020202020204" pitchFamily="34" charset="0"/>
              <a:cs typeface="Arial" panose="020B0604020202020204" pitchFamily="34" charset="0"/>
            </a:endParaRPr>
          </a:p>
        </p:txBody>
      </p:sp>
      <p:pic>
        <p:nvPicPr>
          <p:cNvPr id="27650" name="Picture 2" descr="http://38.media.tumblr.com/tumblr_mdj8owapXu1ra8cp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392" y="945360"/>
            <a:ext cx="7812422" cy="4281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3031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Great Resource on Positioning</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Shape 70"/>
          <p:cNvSpPr txBox="1">
            <a:spLocks/>
          </p:cNvSpPr>
          <p:nvPr/>
        </p:nvSpPr>
        <p:spPr>
          <a:xfrm>
            <a:off x="409304" y="5518076"/>
            <a:ext cx="8610599" cy="654124"/>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dirty="0" smtClean="0">
                <a:latin typeface="Arial" panose="020B0604020202020204" pitchFamily="34" charset="0"/>
                <a:cs typeface="Arial" panose="020B0604020202020204" pitchFamily="34" charset="0"/>
              </a:rPr>
              <a:t>To better understand CSS Positioning:</a:t>
            </a:r>
          </a:p>
          <a:p>
            <a:pPr marL="0" indent="0">
              <a:buNone/>
            </a:pPr>
            <a:r>
              <a:rPr lang="en-US" sz="2200" dirty="0">
                <a:latin typeface="Arial" panose="020B0604020202020204" pitchFamily="34" charset="0"/>
                <a:cs typeface="Arial" panose="020B0604020202020204" pitchFamily="34" charset="0"/>
                <a:hlinkClick r:id="rId4"/>
              </a:rPr>
              <a:t>http://www.barelyfitz.com/screencast/html-training/css/positioning</a:t>
            </a:r>
            <a:r>
              <a:rPr lang="en-US" sz="2200" dirty="0" smtClean="0">
                <a:latin typeface="Arial" panose="020B0604020202020204" pitchFamily="34" charset="0"/>
                <a:cs typeface="Arial" panose="020B0604020202020204" pitchFamily="34" charset="0"/>
                <a:hlinkClick r:id="rId4"/>
              </a:rPr>
              <a:t>/</a:t>
            </a:r>
            <a:endParaRPr lang="en-US" sz="2200" dirty="0" smtClean="0">
              <a:latin typeface="Arial" panose="020B0604020202020204" pitchFamily="34" charset="0"/>
              <a:cs typeface="Arial" panose="020B0604020202020204" pitchFamily="34" charset="0"/>
            </a:endParaRPr>
          </a:p>
          <a:p>
            <a:pPr marL="0" indent="0">
              <a:buNone/>
            </a:pPr>
            <a:endParaRPr lang="en-US" sz="2200" dirty="0" smtClean="0">
              <a:latin typeface="Arial" panose="020B0604020202020204" pitchFamily="34" charset="0"/>
              <a:cs typeface="Arial" panose="020B0604020202020204" pitchFamily="34" charset="0"/>
            </a:endParaRPr>
          </a:p>
        </p:txBody>
      </p:sp>
      <p:pic>
        <p:nvPicPr>
          <p:cNvPr id="26628" name="Picture 4" descr="https://d3k90kvix375hb.cloudfront.net/assets/heroku-og-cad174838a49b266550809e29026ec9bc18e056dae8f9cf523ea4237379691f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750" y="857250"/>
            <a:ext cx="8088923" cy="4246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332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Flowchart: Process 7"/>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 name="TextBox 1"/>
          <p:cNvSpPr txBox="1"/>
          <p:nvPr/>
        </p:nvSpPr>
        <p:spPr>
          <a:xfrm>
            <a:off x="304800" y="914400"/>
            <a:ext cx="8686800" cy="3046988"/>
          </a:xfrm>
          <a:prstGeom prst="rect">
            <a:avLst/>
          </a:prstGeom>
          <a:noFill/>
        </p:spPr>
        <p:txBody>
          <a:bodyPr wrap="square" rtlCol="0">
            <a:spAutoFit/>
          </a:bodyPr>
          <a:lstStyle/>
          <a:p>
            <a:r>
              <a:rPr lang="en-US" sz="2400" b="1" dirty="0" smtClean="0">
                <a:latin typeface="Arial" panose="020B0604020202020204" pitchFamily="34" charset="0"/>
                <a:ea typeface="Roboto" pitchFamily="2" charset="0"/>
                <a:cs typeface="Arial" panose="020B0604020202020204" pitchFamily="34" charset="0"/>
              </a:rPr>
              <a:t>Assignment</a:t>
            </a:r>
          </a:p>
          <a:p>
            <a:endParaRPr lang="en-US" sz="2400" dirty="0" smtClean="0">
              <a:latin typeface="Arial" panose="020B0604020202020204" pitchFamily="34" charset="0"/>
              <a:ea typeface="Roboto" pitchFamily="2" charset="0"/>
              <a:cs typeface="Arial" panose="020B0604020202020204" pitchFamily="34" charset="0"/>
            </a:endParaRPr>
          </a:p>
          <a:p>
            <a:r>
              <a:rPr lang="en-US" sz="2400" dirty="0" smtClean="0">
                <a:latin typeface="Arial" panose="020B0604020202020204" pitchFamily="34" charset="0"/>
                <a:ea typeface="Roboto" pitchFamily="2" charset="0"/>
                <a:cs typeface="Arial" panose="020B0604020202020204" pitchFamily="34" charset="0"/>
              </a:rPr>
              <a:t>Time to take your newfangled website and deploy it to the cloud. Setup your own instance of </a:t>
            </a:r>
            <a:r>
              <a:rPr lang="en-US" sz="2400" dirty="0" err="1" smtClean="0">
                <a:latin typeface="Arial" panose="020B0604020202020204" pitchFamily="34" charset="0"/>
                <a:ea typeface="Roboto" pitchFamily="2" charset="0"/>
                <a:cs typeface="Arial" panose="020B0604020202020204" pitchFamily="34" charset="0"/>
              </a:rPr>
              <a:t>Heroku</a:t>
            </a:r>
            <a:r>
              <a:rPr lang="en-US" sz="2400" dirty="0" smtClean="0">
                <a:latin typeface="Arial" panose="020B0604020202020204" pitchFamily="34" charset="0"/>
                <a:ea typeface="Roboto" pitchFamily="2" charset="0"/>
                <a:cs typeface="Arial" panose="020B0604020202020204" pitchFamily="34" charset="0"/>
              </a:rPr>
              <a:t> and deploy one of your HTML creations to </a:t>
            </a:r>
            <a:r>
              <a:rPr lang="en-US" sz="2400" dirty="0" err="1" smtClean="0">
                <a:latin typeface="Arial" panose="020B0604020202020204" pitchFamily="34" charset="0"/>
                <a:ea typeface="Roboto" pitchFamily="2" charset="0"/>
                <a:cs typeface="Arial" panose="020B0604020202020204" pitchFamily="34" charset="0"/>
              </a:rPr>
              <a:t>Heroku</a:t>
            </a:r>
            <a:r>
              <a:rPr lang="en-US" sz="2400" dirty="0" smtClean="0">
                <a:latin typeface="Arial" panose="020B0604020202020204" pitchFamily="34" charset="0"/>
                <a:ea typeface="Roboto" pitchFamily="2" charset="0"/>
                <a:cs typeface="Arial" panose="020B0604020202020204" pitchFamily="34" charset="0"/>
              </a:rPr>
              <a:t>.</a:t>
            </a:r>
          </a:p>
          <a:p>
            <a:endParaRPr lang="en-US" sz="2400" dirty="0">
              <a:latin typeface="Arial" panose="020B0604020202020204" pitchFamily="34" charset="0"/>
              <a:ea typeface="Roboto" pitchFamily="2" charset="0"/>
              <a:cs typeface="Arial" panose="020B0604020202020204" pitchFamily="34" charset="0"/>
            </a:endParaRPr>
          </a:p>
          <a:p>
            <a:r>
              <a:rPr lang="en-US" sz="2400" dirty="0" smtClean="0">
                <a:latin typeface="Arial" panose="020B0604020202020204" pitchFamily="34" charset="0"/>
                <a:ea typeface="Roboto" pitchFamily="2" charset="0"/>
                <a:cs typeface="Arial" panose="020B0604020202020204" pitchFamily="34" charset="0"/>
              </a:rPr>
              <a:t>Additional instructions to be sent via Slack.</a:t>
            </a:r>
            <a:endParaRPr lang="en-US" sz="2400" dirty="0">
              <a:latin typeface="Arial" panose="020B0604020202020204" pitchFamily="34" charset="0"/>
              <a:ea typeface="Roboto" pitchFamily="2" charset="0"/>
              <a:cs typeface="Arial" panose="020B0604020202020204" pitchFamily="34" charset="0"/>
            </a:endParaRPr>
          </a:p>
          <a:p>
            <a:endParaRPr lang="en-US" sz="2400" dirty="0" smtClean="0">
              <a:latin typeface="Arial" panose="020B0604020202020204" pitchFamily="34" charset="0"/>
              <a:ea typeface="Roboto" pitchFamily="2" charset="0"/>
              <a:cs typeface="Arial" panose="020B0604020202020204" pitchFamily="34" charset="0"/>
            </a:endParaRPr>
          </a:p>
        </p:txBody>
      </p:sp>
      <p:sp>
        <p:nvSpPr>
          <p:cNvPr id="11" name="Rectangle 10"/>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&gt; YOUR TURN!!</a:t>
            </a:r>
            <a:endParaRPr lang="en-US" sz="2400" b="1" dirty="0">
              <a:latin typeface="Arial" panose="020B0604020202020204" pitchFamily="34" charset="0"/>
              <a:cs typeface="Arial" panose="020B0604020202020204" pitchFamily="34" charset="0"/>
            </a:endParaRPr>
          </a:p>
        </p:txBody>
      </p:sp>
      <p:sp>
        <p:nvSpPr>
          <p:cNvPr id="13" name="Flowchart: Process 12"/>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5" name="TextBox 14"/>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16" name="Straight Connector 15"/>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13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5871"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9" name="TextBox 8"/>
          <p:cNvSpPr txBox="1"/>
          <p:nvPr/>
        </p:nvSpPr>
        <p:spPr>
          <a:xfrm>
            <a:off x="6247493" y="6642796"/>
            <a:ext cx="2787650" cy="21520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Rutgers Coding Bootcamp - All Rights Reserved</a:t>
            </a:r>
          </a:p>
        </p:txBody>
      </p:sp>
      <p:sp>
        <p:nvSpPr>
          <p:cNvPr id="16" name="Rectangle 15"/>
          <p:cNvSpPr/>
          <p:nvPr/>
        </p:nvSpPr>
        <p:spPr>
          <a:xfrm>
            <a:off x="304800" y="98052"/>
            <a:ext cx="51054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Basic HTML Page</a:t>
            </a:r>
            <a:endParaRPr lang="en-US" sz="2400" b="1" dirty="0">
              <a:latin typeface="Arial" panose="020B0604020202020204" pitchFamily="34" charset="0"/>
              <a:cs typeface="Arial" panose="020B0604020202020204" pitchFamily="34" charset="0"/>
            </a:endParaRPr>
          </a:p>
        </p:txBody>
      </p:sp>
      <p:cxnSp>
        <p:nvCxnSpPr>
          <p:cNvPr id="12" name="Straight Connector 1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pic>
        <p:nvPicPr>
          <p:cNvPr id="4" name="Picture 3"/>
          <p:cNvPicPr>
            <a:picLocks noChangeAspect="1"/>
          </p:cNvPicPr>
          <p:nvPr/>
        </p:nvPicPr>
        <p:blipFill>
          <a:blip r:embed="rId4"/>
          <a:stretch>
            <a:fillRect/>
          </a:stretch>
        </p:blipFill>
        <p:spPr>
          <a:xfrm>
            <a:off x="1143000" y="789540"/>
            <a:ext cx="6757987" cy="5343928"/>
          </a:xfrm>
          <a:prstGeom prst="rect">
            <a:avLst/>
          </a:prstGeom>
        </p:spPr>
      </p:pic>
    </p:spTree>
    <p:extLst>
      <p:ext uri="{BB962C8B-B14F-4D97-AF65-F5344CB8AC3E}">
        <p14:creationId xmlns:p14="http://schemas.microsoft.com/office/powerpoint/2010/main" val="13887302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5871"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9" name="TextBox 8"/>
          <p:cNvSpPr txBox="1"/>
          <p:nvPr/>
        </p:nvSpPr>
        <p:spPr>
          <a:xfrm>
            <a:off x="6247493" y="6642796"/>
            <a:ext cx="2787650" cy="21520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Rutgers Coding Bootcamp - All Rights Reserved</a:t>
            </a:r>
          </a:p>
        </p:txBody>
      </p:sp>
      <p:sp>
        <p:nvSpPr>
          <p:cNvPr id="16" name="Rectangle 15"/>
          <p:cNvSpPr/>
          <p:nvPr/>
        </p:nvSpPr>
        <p:spPr>
          <a:xfrm>
            <a:off x="304800" y="98052"/>
            <a:ext cx="51054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Basic HTML Page</a:t>
            </a:r>
            <a:endParaRPr lang="en-US" sz="2400" b="1" dirty="0">
              <a:latin typeface="Arial" panose="020B0604020202020204" pitchFamily="34" charset="0"/>
              <a:cs typeface="Arial" panose="020B0604020202020204" pitchFamily="34" charset="0"/>
            </a:endParaRPr>
          </a:p>
        </p:txBody>
      </p:sp>
      <p:cxnSp>
        <p:nvCxnSpPr>
          <p:cNvPr id="12" name="Straight Connector 1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pic>
        <p:nvPicPr>
          <p:cNvPr id="3" name="Picture 2"/>
          <p:cNvPicPr>
            <a:picLocks noChangeAspect="1"/>
          </p:cNvPicPr>
          <p:nvPr/>
        </p:nvPicPr>
        <p:blipFill rotWithShape="1">
          <a:blip r:embed="rId4"/>
          <a:srcRect l="1108"/>
          <a:stretch/>
        </p:blipFill>
        <p:spPr>
          <a:xfrm>
            <a:off x="457199" y="838200"/>
            <a:ext cx="8322823" cy="5181600"/>
          </a:xfrm>
          <a:prstGeom prst="rect">
            <a:avLst/>
          </a:prstGeom>
          <a:ln>
            <a:solidFill>
              <a:schemeClr val="accent1">
                <a:lumMod val="75000"/>
              </a:schemeClr>
            </a:solidFill>
          </a:ln>
        </p:spPr>
      </p:pic>
    </p:spTree>
    <p:extLst>
      <p:ext uri="{BB962C8B-B14F-4D97-AF65-F5344CB8AC3E}">
        <p14:creationId xmlns:p14="http://schemas.microsoft.com/office/powerpoint/2010/main" val="1866062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_PE_POLL_EMBED_ID" val="b0743ae9-f543-4859-a05a-0d4dbcd549d5"/>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POLL_EMBED_ID" val="3c497ef6-fe9b-4bbd-a0de-85ebe5f5b27d"/>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7933</TotalTime>
  <Words>2903</Words>
  <Application>Microsoft Office PowerPoint</Application>
  <PresentationFormat>On-screen Show (4:3)</PresentationFormat>
  <Paragraphs>500</Paragraphs>
  <Slides>73</Slides>
  <Notes>73</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Arial</vt:lpstr>
      <vt:lpstr>Wingdings</vt:lpstr>
      <vt:lpstr>Calibri</vt:lpstr>
      <vt:lpstr>Roboto</vt:lpstr>
      <vt:lpstr>Office Theme</vt:lpstr>
      <vt:lpstr>PowerPoint Presentation</vt:lpstr>
      <vt:lpstr>PowerPoint Presentation</vt:lpstr>
      <vt:lpstr>PowerPoint Presentation</vt:lpstr>
      <vt:lpstr>Heroes of CSS</vt:lpstr>
      <vt:lpstr>CSS Stylin’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CSS Show!</vt:lpstr>
      <vt:lpstr>PowerPoint Presentation</vt:lpstr>
      <vt:lpstr>CSS Resets</vt:lpstr>
      <vt:lpstr>PowerPoint Presentation</vt:lpstr>
      <vt:lpstr>PowerPoint Presentation</vt:lpstr>
      <vt:lpstr>PowerPoint Presentation</vt:lpstr>
      <vt:lpstr>PowerPoint Presentation</vt:lpstr>
      <vt:lpstr>PowerPoint Presentation</vt:lpstr>
      <vt:lpstr>We be Floatin’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Lunch Break!</vt:lpstr>
      <vt:lpstr>Chrome Inspector</vt:lpstr>
      <vt:lpstr>PowerPoint Presentation</vt:lpstr>
      <vt:lpstr>PowerPoint Presentation</vt:lpstr>
      <vt:lpstr>PowerPoint Presentation</vt:lpstr>
      <vt:lpstr>PowerPoint Presentation</vt:lpstr>
      <vt:lpstr>PowerPoint Presentation</vt:lpstr>
      <vt:lpstr>PowerPoint Presentation</vt:lpstr>
      <vt:lpstr>The Box Model</vt:lpstr>
      <vt:lpstr>PowerPoint Presentation</vt:lpstr>
      <vt:lpstr>PowerPoint Presentation</vt:lpstr>
      <vt:lpstr>PowerPoint Presentation</vt:lpstr>
      <vt:lpstr>PowerPoint Presentation</vt:lpstr>
      <vt:lpstr>PowerPoint Presentation</vt:lpstr>
      <vt:lpstr>PowerPoint Presentation</vt:lpstr>
      <vt:lpstr>CSS Positioning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 + Questions</vt:lpstr>
      <vt:lpstr>Focus on Layouts + Git + HW</vt:lpstr>
      <vt:lpstr>PowerPoint Presentation</vt:lpstr>
      <vt:lpstr>To the Web with Heroku!</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Ahmed Haque</cp:lastModifiedBy>
  <cp:revision>1166</cp:revision>
  <cp:lastPrinted>2016-01-30T16:23:56Z</cp:lastPrinted>
  <dcterms:created xsi:type="dcterms:W3CDTF">2015-01-20T17:19:00Z</dcterms:created>
  <dcterms:modified xsi:type="dcterms:W3CDTF">2016-01-31T03:14:18Z</dcterms:modified>
</cp:coreProperties>
</file>